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195" r:id="rId2"/>
    <p:sldId id="269" r:id="rId3"/>
    <p:sldId id="258" r:id="rId4"/>
    <p:sldId id="1226" r:id="rId5"/>
    <p:sldId id="1223" r:id="rId6"/>
    <p:sldId id="1260" r:id="rId7"/>
    <p:sldId id="1263" r:id="rId8"/>
    <p:sldId id="272" r:id="rId9"/>
    <p:sldId id="257" r:id="rId10"/>
    <p:sldId id="1261" r:id="rId11"/>
    <p:sldId id="1234" r:id="rId12"/>
    <p:sldId id="1235" r:id="rId13"/>
    <p:sldId id="1249" r:id="rId14"/>
    <p:sldId id="275" r:id="rId15"/>
    <p:sldId id="1244" r:id="rId16"/>
    <p:sldId id="1215" r:id="rId17"/>
    <p:sldId id="1216" r:id="rId18"/>
    <p:sldId id="12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94617"/>
  </p:normalViewPr>
  <p:slideViewPr>
    <p:cSldViewPr snapToGrid="0">
      <p:cViewPr varScale="1">
        <p:scale>
          <a:sx n="110" d="100"/>
          <a:sy n="110" d="100"/>
        </p:scale>
        <p:origin x="5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EDC75-0239-44F8-A6DA-60E0F17653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2DC841-BB0B-4A39-8057-B85CEE2A2895}">
      <dgm:prSet custT="1"/>
      <dgm:spPr/>
      <dgm:t>
        <a:bodyPr/>
        <a:lstStyle/>
        <a:p>
          <a:r>
            <a:rPr lang="en-US" sz="3200" b="1" i="0">
              <a:solidFill>
                <a:schemeClr val="tx1"/>
              </a:solidFill>
              <a:latin typeface="Calibri" panose="020F0502020204030204" pitchFamily="34" charset="0"/>
              <a:cs typeface="Calibri" panose="020F0502020204030204" pitchFamily="34" charset="0"/>
            </a:rPr>
            <a:t>Implicit Bias</a:t>
          </a:r>
          <a:endParaRPr lang="en-US" sz="3200" b="1" i="0" dirty="0">
            <a:solidFill>
              <a:schemeClr val="tx1"/>
            </a:solidFill>
            <a:latin typeface="Calibri" panose="020F0502020204030204" pitchFamily="34" charset="0"/>
            <a:cs typeface="Calibri" panose="020F0502020204030204" pitchFamily="34" charset="0"/>
          </a:endParaRPr>
        </a:p>
      </dgm:t>
    </dgm:pt>
    <dgm:pt modelId="{D7A62A7D-6016-4CAD-889E-F01B05803168}" type="parTrans" cxnId="{A663E5D2-DF6D-418C-A208-C48E965CFEA2}">
      <dgm:prSet/>
      <dgm:spPr/>
      <dgm:t>
        <a:bodyPr/>
        <a:lstStyle/>
        <a:p>
          <a:endParaRPr lang="en-US"/>
        </a:p>
      </dgm:t>
    </dgm:pt>
    <dgm:pt modelId="{01760812-F4E9-4E8A-9E42-73D0AFAD0B67}" type="sibTrans" cxnId="{A663E5D2-DF6D-418C-A208-C48E965CFEA2}">
      <dgm:prSet/>
      <dgm:spPr/>
      <dgm:t>
        <a:bodyPr/>
        <a:lstStyle/>
        <a:p>
          <a:endParaRPr lang="en-US"/>
        </a:p>
      </dgm:t>
    </dgm:pt>
    <dgm:pt modelId="{3C000E9B-C54C-4D2C-B1D0-6BFC8FDE17A6}">
      <dgm:prSet custT="1"/>
      <dgm:spPr/>
      <dgm:t>
        <a:bodyPr/>
        <a:lstStyle/>
        <a:p>
          <a:r>
            <a:rPr lang="en-US" sz="1800" b="1" dirty="0">
              <a:solidFill>
                <a:schemeClr val="tx1"/>
              </a:solidFill>
            </a:rPr>
            <a:t>Implicit social cognition that shape our attitudes, stereotypes, our understanding, actions, assumptions, and decisions unconsciously</a:t>
          </a:r>
        </a:p>
      </dgm:t>
    </dgm:pt>
    <dgm:pt modelId="{2CFB5C86-299A-453B-9ACF-39EC50506548}" type="parTrans" cxnId="{5CCBEC5A-A747-4E2F-BAF1-22C90DA37A45}">
      <dgm:prSet/>
      <dgm:spPr/>
      <dgm:t>
        <a:bodyPr/>
        <a:lstStyle/>
        <a:p>
          <a:endParaRPr lang="en-US"/>
        </a:p>
      </dgm:t>
    </dgm:pt>
    <dgm:pt modelId="{9DD24F06-88EC-44D0-AFC2-A8E76538EDB6}" type="sibTrans" cxnId="{5CCBEC5A-A747-4E2F-BAF1-22C90DA37A45}">
      <dgm:prSet/>
      <dgm:spPr/>
      <dgm:t>
        <a:bodyPr/>
        <a:lstStyle/>
        <a:p>
          <a:endParaRPr lang="en-US"/>
        </a:p>
      </dgm:t>
    </dgm:pt>
    <dgm:pt modelId="{BF52340E-2F84-40DA-B5DC-C146DF4F9FA0}">
      <dgm:prSet custT="1"/>
      <dgm:spPr/>
      <dgm:t>
        <a:bodyPr/>
        <a:lstStyle/>
        <a:p>
          <a:r>
            <a:rPr lang="en-US" sz="1800" b="1" dirty="0">
              <a:solidFill>
                <a:schemeClr val="tx1"/>
              </a:solidFill>
            </a:rPr>
            <a:t>Activated involuntarily and without awareness or intention</a:t>
          </a:r>
        </a:p>
      </dgm:t>
    </dgm:pt>
    <dgm:pt modelId="{09047406-9F54-4152-AC8D-6F698598AD99}" type="parTrans" cxnId="{3BA81586-0949-4FCC-BAE6-5F55C56AB7D9}">
      <dgm:prSet/>
      <dgm:spPr/>
      <dgm:t>
        <a:bodyPr/>
        <a:lstStyle/>
        <a:p>
          <a:endParaRPr lang="en-US"/>
        </a:p>
      </dgm:t>
    </dgm:pt>
    <dgm:pt modelId="{A26C9001-4246-4A58-9683-3BD6A7BF9E27}" type="sibTrans" cxnId="{3BA81586-0949-4FCC-BAE6-5F55C56AB7D9}">
      <dgm:prSet/>
      <dgm:spPr/>
      <dgm:t>
        <a:bodyPr/>
        <a:lstStyle/>
        <a:p>
          <a:endParaRPr lang="en-US"/>
        </a:p>
      </dgm:t>
    </dgm:pt>
    <dgm:pt modelId="{C02CD693-0E78-4713-B00D-666446BE92AC}">
      <dgm:prSet custT="1"/>
      <dgm:spPr/>
      <dgm:t>
        <a:bodyPr/>
        <a:lstStyle/>
        <a:p>
          <a:r>
            <a:rPr lang="en-US" sz="1800" b="1" dirty="0">
              <a:solidFill>
                <a:schemeClr val="tx1"/>
              </a:solidFill>
            </a:rPr>
            <a:t>Resides deep in our subconscious</a:t>
          </a:r>
        </a:p>
      </dgm:t>
    </dgm:pt>
    <dgm:pt modelId="{4B16B1F3-C9E2-437D-BB9E-D58F4D37E5F6}" type="parTrans" cxnId="{299D40BA-0A66-4F28-83FD-A84429700BF3}">
      <dgm:prSet/>
      <dgm:spPr/>
      <dgm:t>
        <a:bodyPr/>
        <a:lstStyle/>
        <a:p>
          <a:endParaRPr lang="en-US"/>
        </a:p>
      </dgm:t>
    </dgm:pt>
    <dgm:pt modelId="{C5D28CE5-5E45-44AC-B4B8-6738D0BF063E}" type="sibTrans" cxnId="{299D40BA-0A66-4F28-83FD-A84429700BF3}">
      <dgm:prSet/>
      <dgm:spPr/>
      <dgm:t>
        <a:bodyPr/>
        <a:lstStyle/>
        <a:p>
          <a:endParaRPr lang="en-US"/>
        </a:p>
      </dgm:t>
    </dgm:pt>
    <dgm:pt modelId="{F6ED41FA-F581-4D7A-9498-8F9EED079A79}">
      <dgm:prSet custT="1"/>
      <dgm:spPr/>
      <dgm:t>
        <a:bodyPr/>
        <a:lstStyle/>
        <a:p>
          <a:r>
            <a:rPr lang="en-US" sz="1800" b="1">
              <a:solidFill>
                <a:schemeClr val="tx1"/>
              </a:solidFill>
            </a:rPr>
            <a:t>Not accessible through introspection</a:t>
          </a:r>
          <a:endParaRPr lang="en-US" sz="1800" b="1" dirty="0">
            <a:solidFill>
              <a:schemeClr val="tx1"/>
            </a:solidFill>
          </a:endParaRPr>
        </a:p>
      </dgm:t>
    </dgm:pt>
    <dgm:pt modelId="{EB62B522-C359-42E9-88A9-2801900519BB}" type="parTrans" cxnId="{5D052ABE-7205-4653-8F96-E980430AA456}">
      <dgm:prSet/>
      <dgm:spPr/>
      <dgm:t>
        <a:bodyPr/>
        <a:lstStyle/>
        <a:p>
          <a:endParaRPr lang="en-US"/>
        </a:p>
      </dgm:t>
    </dgm:pt>
    <dgm:pt modelId="{67C9CEE9-FA4A-460A-9378-88A1F55F5831}" type="sibTrans" cxnId="{5D052ABE-7205-4653-8F96-E980430AA456}">
      <dgm:prSet/>
      <dgm:spPr/>
      <dgm:t>
        <a:bodyPr/>
        <a:lstStyle/>
        <a:p>
          <a:endParaRPr lang="en-US"/>
        </a:p>
      </dgm:t>
    </dgm:pt>
    <dgm:pt modelId="{80A8A3A8-089D-4C97-8335-A1CB0D7AFE07}">
      <dgm:prSet custT="1"/>
      <dgm:spPr/>
      <dgm:t>
        <a:bodyPr/>
        <a:lstStyle/>
        <a:p>
          <a:r>
            <a:rPr lang="en-US" sz="1800" b="1" dirty="0">
              <a:solidFill>
                <a:schemeClr val="tx1"/>
              </a:solidFill>
            </a:rPr>
            <a:t>Tends to support/enforce ingrained deficit-based thinking</a:t>
          </a:r>
        </a:p>
      </dgm:t>
    </dgm:pt>
    <dgm:pt modelId="{ADA4F1D3-53C2-437E-834D-1D7A3A2AFC25}" type="parTrans" cxnId="{B7B13F1F-4B57-4E6F-A659-593548ABB0AE}">
      <dgm:prSet/>
      <dgm:spPr/>
      <dgm:t>
        <a:bodyPr/>
        <a:lstStyle/>
        <a:p>
          <a:endParaRPr lang="en-US"/>
        </a:p>
      </dgm:t>
    </dgm:pt>
    <dgm:pt modelId="{7E4C6CA0-52D1-4004-8B72-C8FC54F28194}" type="sibTrans" cxnId="{B7B13F1F-4B57-4E6F-A659-593548ABB0AE}">
      <dgm:prSet/>
      <dgm:spPr/>
      <dgm:t>
        <a:bodyPr/>
        <a:lstStyle/>
        <a:p>
          <a:endParaRPr lang="en-US"/>
        </a:p>
      </dgm:t>
    </dgm:pt>
    <dgm:pt modelId="{9D3D4B9D-476D-473E-8EDC-C0D6E0BBBB27}">
      <dgm:prSet custT="1"/>
      <dgm:spPr/>
      <dgm:t>
        <a:bodyPr/>
        <a:lstStyle/>
        <a:p>
          <a:r>
            <a:rPr lang="en-US" sz="1800" b="1" dirty="0">
              <a:solidFill>
                <a:schemeClr val="tx1"/>
              </a:solidFill>
            </a:rPr>
            <a:t>Limits possibilities to see strengths and resources in inclusive ways</a:t>
          </a:r>
        </a:p>
      </dgm:t>
    </dgm:pt>
    <dgm:pt modelId="{7063B33C-E96F-409E-A739-A8A65C9D6AD2}" type="parTrans" cxnId="{7E1BD7FC-6DC1-488B-AA12-76D3AF82C9B3}">
      <dgm:prSet/>
      <dgm:spPr/>
      <dgm:t>
        <a:bodyPr/>
        <a:lstStyle/>
        <a:p>
          <a:endParaRPr lang="en-US"/>
        </a:p>
      </dgm:t>
    </dgm:pt>
    <dgm:pt modelId="{9943DDE5-34CA-487A-9D71-86DF58AAE1F4}" type="sibTrans" cxnId="{7E1BD7FC-6DC1-488B-AA12-76D3AF82C9B3}">
      <dgm:prSet/>
      <dgm:spPr/>
      <dgm:t>
        <a:bodyPr/>
        <a:lstStyle/>
        <a:p>
          <a:endParaRPr lang="en-US"/>
        </a:p>
      </dgm:t>
    </dgm:pt>
    <dgm:pt modelId="{049D9F73-9555-F246-93C4-62CA5033F2A3}" type="pres">
      <dgm:prSet presAssocID="{C2CEDC75-0239-44F8-A6DA-60E0F17653D5}" presName="linear" presStyleCnt="0">
        <dgm:presLayoutVars>
          <dgm:animLvl val="lvl"/>
          <dgm:resizeHandles val="exact"/>
        </dgm:presLayoutVars>
      </dgm:prSet>
      <dgm:spPr/>
    </dgm:pt>
    <dgm:pt modelId="{19745689-5365-C945-8E9F-DA76E18C4E87}" type="pres">
      <dgm:prSet presAssocID="{302DC841-BB0B-4A39-8057-B85CEE2A2895}" presName="parentText" presStyleLbl="node1" presStyleIdx="0" presStyleCnt="7">
        <dgm:presLayoutVars>
          <dgm:chMax val="0"/>
          <dgm:bulletEnabled val="1"/>
        </dgm:presLayoutVars>
      </dgm:prSet>
      <dgm:spPr/>
    </dgm:pt>
    <dgm:pt modelId="{28546011-E675-DA43-A73E-5285B7AD34A6}" type="pres">
      <dgm:prSet presAssocID="{01760812-F4E9-4E8A-9E42-73D0AFAD0B67}" presName="spacer" presStyleCnt="0"/>
      <dgm:spPr/>
    </dgm:pt>
    <dgm:pt modelId="{2EF7E77D-F52B-6A4D-A6AA-EF6BB2BC9460}" type="pres">
      <dgm:prSet presAssocID="{3C000E9B-C54C-4D2C-B1D0-6BFC8FDE17A6}" presName="parentText" presStyleLbl="node1" presStyleIdx="1" presStyleCnt="7">
        <dgm:presLayoutVars>
          <dgm:chMax val="0"/>
          <dgm:bulletEnabled val="1"/>
        </dgm:presLayoutVars>
      </dgm:prSet>
      <dgm:spPr/>
    </dgm:pt>
    <dgm:pt modelId="{855A64CD-0391-4440-9114-D90744372717}" type="pres">
      <dgm:prSet presAssocID="{9DD24F06-88EC-44D0-AFC2-A8E76538EDB6}" presName="spacer" presStyleCnt="0"/>
      <dgm:spPr/>
    </dgm:pt>
    <dgm:pt modelId="{27DEA003-F07B-3A4F-B203-5AB5E57C888C}" type="pres">
      <dgm:prSet presAssocID="{BF52340E-2F84-40DA-B5DC-C146DF4F9FA0}" presName="parentText" presStyleLbl="node1" presStyleIdx="2" presStyleCnt="7">
        <dgm:presLayoutVars>
          <dgm:chMax val="0"/>
          <dgm:bulletEnabled val="1"/>
        </dgm:presLayoutVars>
      </dgm:prSet>
      <dgm:spPr/>
    </dgm:pt>
    <dgm:pt modelId="{86AD9C43-6BBE-B24E-947A-0CE613B6B266}" type="pres">
      <dgm:prSet presAssocID="{A26C9001-4246-4A58-9683-3BD6A7BF9E27}" presName="spacer" presStyleCnt="0"/>
      <dgm:spPr/>
    </dgm:pt>
    <dgm:pt modelId="{019267A3-FC4E-F545-9A6B-02623CAE8700}" type="pres">
      <dgm:prSet presAssocID="{C02CD693-0E78-4713-B00D-666446BE92AC}" presName="parentText" presStyleLbl="node1" presStyleIdx="3" presStyleCnt="7">
        <dgm:presLayoutVars>
          <dgm:chMax val="0"/>
          <dgm:bulletEnabled val="1"/>
        </dgm:presLayoutVars>
      </dgm:prSet>
      <dgm:spPr/>
    </dgm:pt>
    <dgm:pt modelId="{21EA44CA-2B58-3843-AFEB-0FA62B0244BF}" type="pres">
      <dgm:prSet presAssocID="{C5D28CE5-5E45-44AC-B4B8-6738D0BF063E}" presName="spacer" presStyleCnt="0"/>
      <dgm:spPr/>
    </dgm:pt>
    <dgm:pt modelId="{20801986-A083-624C-AAC9-05EA996784E9}" type="pres">
      <dgm:prSet presAssocID="{F6ED41FA-F581-4D7A-9498-8F9EED079A79}" presName="parentText" presStyleLbl="node1" presStyleIdx="4" presStyleCnt="7">
        <dgm:presLayoutVars>
          <dgm:chMax val="0"/>
          <dgm:bulletEnabled val="1"/>
        </dgm:presLayoutVars>
      </dgm:prSet>
      <dgm:spPr/>
    </dgm:pt>
    <dgm:pt modelId="{69479306-C98B-1043-A311-09600AAC15AE}" type="pres">
      <dgm:prSet presAssocID="{67C9CEE9-FA4A-460A-9378-88A1F55F5831}" presName="spacer" presStyleCnt="0"/>
      <dgm:spPr/>
    </dgm:pt>
    <dgm:pt modelId="{DC4DEE11-B7BD-6346-A59D-2F618A841BDB}" type="pres">
      <dgm:prSet presAssocID="{80A8A3A8-089D-4C97-8335-A1CB0D7AFE07}" presName="parentText" presStyleLbl="node1" presStyleIdx="5" presStyleCnt="7">
        <dgm:presLayoutVars>
          <dgm:chMax val="0"/>
          <dgm:bulletEnabled val="1"/>
        </dgm:presLayoutVars>
      </dgm:prSet>
      <dgm:spPr/>
    </dgm:pt>
    <dgm:pt modelId="{928A08BB-1D8D-B148-A723-6DAC9D7967DF}" type="pres">
      <dgm:prSet presAssocID="{7E4C6CA0-52D1-4004-8B72-C8FC54F28194}" presName="spacer" presStyleCnt="0"/>
      <dgm:spPr/>
    </dgm:pt>
    <dgm:pt modelId="{62BFC81F-7ABA-BF41-ADF1-858F3F2798C2}" type="pres">
      <dgm:prSet presAssocID="{9D3D4B9D-476D-473E-8EDC-C0D6E0BBBB27}" presName="parentText" presStyleLbl="node1" presStyleIdx="6" presStyleCnt="7">
        <dgm:presLayoutVars>
          <dgm:chMax val="0"/>
          <dgm:bulletEnabled val="1"/>
        </dgm:presLayoutVars>
      </dgm:prSet>
      <dgm:spPr/>
    </dgm:pt>
  </dgm:ptLst>
  <dgm:cxnLst>
    <dgm:cxn modelId="{B7B13F1F-4B57-4E6F-A659-593548ABB0AE}" srcId="{C2CEDC75-0239-44F8-A6DA-60E0F17653D5}" destId="{80A8A3A8-089D-4C97-8335-A1CB0D7AFE07}" srcOrd="5" destOrd="0" parTransId="{ADA4F1D3-53C2-437E-834D-1D7A3A2AFC25}" sibTransId="{7E4C6CA0-52D1-4004-8B72-C8FC54F28194}"/>
    <dgm:cxn modelId="{5CCBEC5A-A747-4E2F-BAF1-22C90DA37A45}" srcId="{C2CEDC75-0239-44F8-A6DA-60E0F17653D5}" destId="{3C000E9B-C54C-4D2C-B1D0-6BFC8FDE17A6}" srcOrd="1" destOrd="0" parTransId="{2CFB5C86-299A-453B-9ACF-39EC50506548}" sibTransId="{9DD24F06-88EC-44D0-AFC2-A8E76538EDB6}"/>
    <dgm:cxn modelId="{3BA81586-0949-4FCC-BAE6-5F55C56AB7D9}" srcId="{C2CEDC75-0239-44F8-A6DA-60E0F17653D5}" destId="{BF52340E-2F84-40DA-B5DC-C146DF4F9FA0}" srcOrd="2" destOrd="0" parTransId="{09047406-9F54-4152-AC8D-6F698598AD99}" sibTransId="{A26C9001-4246-4A58-9683-3BD6A7BF9E27}"/>
    <dgm:cxn modelId="{918D839C-83A2-3847-B40F-17F6595CA255}" type="presOf" srcId="{302DC841-BB0B-4A39-8057-B85CEE2A2895}" destId="{19745689-5365-C945-8E9F-DA76E18C4E87}" srcOrd="0" destOrd="0" presId="urn:microsoft.com/office/officeart/2005/8/layout/vList2"/>
    <dgm:cxn modelId="{BB5B26A4-610D-9846-827C-B7973E48508D}" type="presOf" srcId="{80A8A3A8-089D-4C97-8335-A1CB0D7AFE07}" destId="{DC4DEE11-B7BD-6346-A59D-2F618A841BDB}" srcOrd="0" destOrd="0" presId="urn:microsoft.com/office/officeart/2005/8/layout/vList2"/>
    <dgm:cxn modelId="{299D40BA-0A66-4F28-83FD-A84429700BF3}" srcId="{C2CEDC75-0239-44F8-A6DA-60E0F17653D5}" destId="{C02CD693-0E78-4713-B00D-666446BE92AC}" srcOrd="3" destOrd="0" parTransId="{4B16B1F3-C9E2-437D-BB9E-D58F4D37E5F6}" sibTransId="{C5D28CE5-5E45-44AC-B4B8-6738D0BF063E}"/>
    <dgm:cxn modelId="{5D052ABE-7205-4653-8F96-E980430AA456}" srcId="{C2CEDC75-0239-44F8-A6DA-60E0F17653D5}" destId="{F6ED41FA-F581-4D7A-9498-8F9EED079A79}" srcOrd="4" destOrd="0" parTransId="{EB62B522-C359-42E9-88A9-2801900519BB}" sibTransId="{67C9CEE9-FA4A-460A-9378-88A1F55F5831}"/>
    <dgm:cxn modelId="{15054AD1-70BE-2C4A-958C-AA4039AC911F}" type="presOf" srcId="{C02CD693-0E78-4713-B00D-666446BE92AC}" destId="{019267A3-FC4E-F545-9A6B-02623CAE8700}" srcOrd="0" destOrd="0" presId="urn:microsoft.com/office/officeart/2005/8/layout/vList2"/>
    <dgm:cxn modelId="{A663E5D2-DF6D-418C-A208-C48E965CFEA2}" srcId="{C2CEDC75-0239-44F8-A6DA-60E0F17653D5}" destId="{302DC841-BB0B-4A39-8057-B85CEE2A2895}" srcOrd="0" destOrd="0" parTransId="{D7A62A7D-6016-4CAD-889E-F01B05803168}" sibTransId="{01760812-F4E9-4E8A-9E42-73D0AFAD0B67}"/>
    <dgm:cxn modelId="{299941D3-3212-154A-AACE-737D23B5095D}" type="presOf" srcId="{C2CEDC75-0239-44F8-A6DA-60E0F17653D5}" destId="{049D9F73-9555-F246-93C4-62CA5033F2A3}" srcOrd="0" destOrd="0" presId="urn:microsoft.com/office/officeart/2005/8/layout/vList2"/>
    <dgm:cxn modelId="{198EEBE6-AC76-8B44-95DA-A77D4189CB60}" type="presOf" srcId="{3C000E9B-C54C-4D2C-B1D0-6BFC8FDE17A6}" destId="{2EF7E77D-F52B-6A4D-A6AA-EF6BB2BC9460}" srcOrd="0" destOrd="0" presId="urn:microsoft.com/office/officeart/2005/8/layout/vList2"/>
    <dgm:cxn modelId="{0C5FDDEC-2A3B-3B4B-92B4-63AD69547B94}" type="presOf" srcId="{9D3D4B9D-476D-473E-8EDC-C0D6E0BBBB27}" destId="{62BFC81F-7ABA-BF41-ADF1-858F3F2798C2}" srcOrd="0" destOrd="0" presId="urn:microsoft.com/office/officeart/2005/8/layout/vList2"/>
    <dgm:cxn modelId="{CBF26EFA-D3FB-0C45-B779-BB9FC2D71455}" type="presOf" srcId="{F6ED41FA-F581-4D7A-9498-8F9EED079A79}" destId="{20801986-A083-624C-AAC9-05EA996784E9}" srcOrd="0" destOrd="0" presId="urn:microsoft.com/office/officeart/2005/8/layout/vList2"/>
    <dgm:cxn modelId="{7E1BD7FC-6DC1-488B-AA12-76D3AF82C9B3}" srcId="{C2CEDC75-0239-44F8-A6DA-60E0F17653D5}" destId="{9D3D4B9D-476D-473E-8EDC-C0D6E0BBBB27}" srcOrd="6" destOrd="0" parTransId="{7063B33C-E96F-409E-A739-A8A65C9D6AD2}" sibTransId="{9943DDE5-34CA-487A-9D71-86DF58AAE1F4}"/>
    <dgm:cxn modelId="{A29DAAFE-32A1-A349-9EAB-954D7AF6879F}" type="presOf" srcId="{BF52340E-2F84-40DA-B5DC-C146DF4F9FA0}" destId="{27DEA003-F07B-3A4F-B203-5AB5E57C888C}" srcOrd="0" destOrd="0" presId="urn:microsoft.com/office/officeart/2005/8/layout/vList2"/>
    <dgm:cxn modelId="{D7977C7E-D84D-A341-897C-C083B2C3CC0C}" type="presParOf" srcId="{049D9F73-9555-F246-93C4-62CA5033F2A3}" destId="{19745689-5365-C945-8E9F-DA76E18C4E87}" srcOrd="0" destOrd="0" presId="urn:microsoft.com/office/officeart/2005/8/layout/vList2"/>
    <dgm:cxn modelId="{14D40BBE-4D1A-AD4E-84C8-2FA7B3A71388}" type="presParOf" srcId="{049D9F73-9555-F246-93C4-62CA5033F2A3}" destId="{28546011-E675-DA43-A73E-5285B7AD34A6}" srcOrd="1" destOrd="0" presId="urn:microsoft.com/office/officeart/2005/8/layout/vList2"/>
    <dgm:cxn modelId="{4A239517-9849-4747-84CF-DA958BBF87FF}" type="presParOf" srcId="{049D9F73-9555-F246-93C4-62CA5033F2A3}" destId="{2EF7E77D-F52B-6A4D-A6AA-EF6BB2BC9460}" srcOrd="2" destOrd="0" presId="urn:microsoft.com/office/officeart/2005/8/layout/vList2"/>
    <dgm:cxn modelId="{19940036-A51C-6F49-90EB-EC69B6D65943}" type="presParOf" srcId="{049D9F73-9555-F246-93C4-62CA5033F2A3}" destId="{855A64CD-0391-4440-9114-D90744372717}" srcOrd="3" destOrd="0" presId="urn:microsoft.com/office/officeart/2005/8/layout/vList2"/>
    <dgm:cxn modelId="{7BA156E2-0FA6-B14B-A1BA-10F340098E35}" type="presParOf" srcId="{049D9F73-9555-F246-93C4-62CA5033F2A3}" destId="{27DEA003-F07B-3A4F-B203-5AB5E57C888C}" srcOrd="4" destOrd="0" presId="urn:microsoft.com/office/officeart/2005/8/layout/vList2"/>
    <dgm:cxn modelId="{559E887D-75F0-834D-82F2-610D7AE0627F}" type="presParOf" srcId="{049D9F73-9555-F246-93C4-62CA5033F2A3}" destId="{86AD9C43-6BBE-B24E-947A-0CE613B6B266}" srcOrd="5" destOrd="0" presId="urn:microsoft.com/office/officeart/2005/8/layout/vList2"/>
    <dgm:cxn modelId="{C26A897F-F65B-B447-A1A1-60B2C50CB4B0}" type="presParOf" srcId="{049D9F73-9555-F246-93C4-62CA5033F2A3}" destId="{019267A3-FC4E-F545-9A6B-02623CAE8700}" srcOrd="6" destOrd="0" presId="urn:microsoft.com/office/officeart/2005/8/layout/vList2"/>
    <dgm:cxn modelId="{213A8ED7-1F56-5841-BC2B-F8166D133052}" type="presParOf" srcId="{049D9F73-9555-F246-93C4-62CA5033F2A3}" destId="{21EA44CA-2B58-3843-AFEB-0FA62B0244BF}" srcOrd="7" destOrd="0" presId="urn:microsoft.com/office/officeart/2005/8/layout/vList2"/>
    <dgm:cxn modelId="{3DB5FE24-FCA2-B848-93A7-1E3D5CB0CF9A}" type="presParOf" srcId="{049D9F73-9555-F246-93C4-62CA5033F2A3}" destId="{20801986-A083-624C-AAC9-05EA996784E9}" srcOrd="8" destOrd="0" presId="urn:microsoft.com/office/officeart/2005/8/layout/vList2"/>
    <dgm:cxn modelId="{0065F1D6-69D8-524B-B8B0-1278B5C9F531}" type="presParOf" srcId="{049D9F73-9555-F246-93C4-62CA5033F2A3}" destId="{69479306-C98B-1043-A311-09600AAC15AE}" srcOrd="9" destOrd="0" presId="urn:microsoft.com/office/officeart/2005/8/layout/vList2"/>
    <dgm:cxn modelId="{AADA5955-D4F9-A14B-984C-6E4E2FEE9B43}" type="presParOf" srcId="{049D9F73-9555-F246-93C4-62CA5033F2A3}" destId="{DC4DEE11-B7BD-6346-A59D-2F618A841BDB}" srcOrd="10" destOrd="0" presId="urn:microsoft.com/office/officeart/2005/8/layout/vList2"/>
    <dgm:cxn modelId="{B40DE008-A4BF-684F-ABBD-D367FE82D108}" type="presParOf" srcId="{049D9F73-9555-F246-93C4-62CA5033F2A3}" destId="{928A08BB-1D8D-B148-A723-6DAC9D7967DF}" srcOrd="11" destOrd="0" presId="urn:microsoft.com/office/officeart/2005/8/layout/vList2"/>
    <dgm:cxn modelId="{A8B68CCF-425E-2248-B245-B4CCF9D77C35}" type="presParOf" srcId="{049D9F73-9555-F246-93C4-62CA5033F2A3}" destId="{62BFC81F-7ABA-BF41-ADF1-858F3F2798C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2167B-76CF-493A-9FF5-738AA513571A}"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0023F21F-5DD7-4FC9-857E-92CC8D292E4D}">
      <dgm:prSet/>
      <dgm:spPr/>
      <dgm:t>
        <a:bodyPr/>
        <a:lstStyle/>
        <a:p>
          <a:r>
            <a:rPr lang="en-US" b="1"/>
            <a:t>Invisible Logics and Communication Norms = Explicate and Excavate in Community</a:t>
          </a:r>
        </a:p>
      </dgm:t>
    </dgm:pt>
    <dgm:pt modelId="{E2296651-A39A-4B0D-AFFC-6BCA8CDF91A9}" type="parTrans" cxnId="{9AEFB96A-5E8E-4821-B6D2-96B8BDD0A3C6}">
      <dgm:prSet/>
      <dgm:spPr/>
      <dgm:t>
        <a:bodyPr/>
        <a:lstStyle/>
        <a:p>
          <a:endParaRPr lang="en-US"/>
        </a:p>
      </dgm:t>
    </dgm:pt>
    <dgm:pt modelId="{6BEABBBA-0198-461E-9026-6D31397F9A05}" type="sibTrans" cxnId="{9AEFB96A-5E8E-4821-B6D2-96B8BDD0A3C6}">
      <dgm:prSet/>
      <dgm:spPr/>
      <dgm:t>
        <a:bodyPr/>
        <a:lstStyle/>
        <a:p>
          <a:endParaRPr lang="en-US"/>
        </a:p>
      </dgm:t>
    </dgm:pt>
    <dgm:pt modelId="{1093EA51-FF24-4482-8E2F-59FBA25F64EC}">
      <dgm:prSet/>
      <dgm:spPr/>
      <dgm:t>
        <a:bodyPr/>
        <a:lstStyle/>
        <a:p>
          <a:r>
            <a:rPr lang="en-US" b="1"/>
            <a:t>Unclear Expectations = Set Expectations</a:t>
          </a:r>
        </a:p>
      </dgm:t>
    </dgm:pt>
    <dgm:pt modelId="{11C6534C-54E6-42D5-9796-72A8EBA98C6E}" type="parTrans" cxnId="{3916504F-9FFB-47E9-A309-DD5AD024C0DF}">
      <dgm:prSet/>
      <dgm:spPr/>
      <dgm:t>
        <a:bodyPr/>
        <a:lstStyle/>
        <a:p>
          <a:endParaRPr lang="en-US"/>
        </a:p>
      </dgm:t>
    </dgm:pt>
    <dgm:pt modelId="{C3D8C26F-3170-4B4E-AD47-F574081426BE}" type="sibTrans" cxnId="{3916504F-9FFB-47E9-A309-DD5AD024C0DF}">
      <dgm:prSet/>
      <dgm:spPr/>
      <dgm:t>
        <a:bodyPr/>
        <a:lstStyle/>
        <a:p>
          <a:endParaRPr lang="en-US"/>
        </a:p>
      </dgm:t>
    </dgm:pt>
    <dgm:pt modelId="{6C0C3DC2-36FB-47B9-BACB-021D40195594}">
      <dgm:prSet/>
      <dgm:spPr/>
      <dgm:t>
        <a:bodyPr/>
        <a:lstStyle/>
        <a:p>
          <a:r>
            <a:rPr lang="en-US" b="1"/>
            <a:t>Institutional Culture is Visible and Invisible = Understand the culture of your institution</a:t>
          </a:r>
        </a:p>
      </dgm:t>
    </dgm:pt>
    <dgm:pt modelId="{D938D29A-5AFC-4D84-96CB-C85A5B50C824}" type="parTrans" cxnId="{E89717EB-4D51-48CF-BC31-6BB861F4299A}">
      <dgm:prSet/>
      <dgm:spPr/>
      <dgm:t>
        <a:bodyPr/>
        <a:lstStyle/>
        <a:p>
          <a:endParaRPr lang="en-US"/>
        </a:p>
      </dgm:t>
    </dgm:pt>
    <dgm:pt modelId="{61080F2B-8792-4CDE-B4B4-CDDB15D9B6C3}" type="sibTrans" cxnId="{E89717EB-4D51-48CF-BC31-6BB861F4299A}">
      <dgm:prSet/>
      <dgm:spPr/>
      <dgm:t>
        <a:bodyPr/>
        <a:lstStyle/>
        <a:p>
          <a:endParaRPr lang="en-US"/>
        </a:p>
      </dgm:t>
    </dgm:pt>
    <dgm:pt modelId="{CB7F3FB5-3A3B-4741-8B17-63B63B43582B}">
      <dgm:prSet/>
      <dgm:spPr/>
      <dgm:t>
        <a:bodyPr/>
        <a:lstStyle/>
        <a:p>
          <a:r>
            <a:rPr lang="en-US" b="1"/>
            <a:t>Determine how your values and expectations intersect with that of colleagues, department, and the institution's values, norms, and expectations = Dialogic Engagement </a:t>
          </a:r>
        </a:p>
      </dgm:t>
    </dgm:pt>
    <dgm:pt modelId="{DABF488F-9583-4635-9DF4-F6382D38F351}" type="parTrans" cxnId="{66731E3C-487D-43E9-9929-33E4B8D8C945}">
      <dgm:prSet/>
      <dgm:spPr/>
      <dgm:t>
        <a:bodyPr/>
        <a:lstStyle/>
        <a:p>
          <a:endParaRPr lang="en-US"/>
        </a:p>
      </dgm:t>
    </dgm:pt>
    <dgm:pt modelId="{3C2EBB31-A78E-4817-8F83-DE54EAE8CEC2}" type="sibTrans" cxnId="{66731E3C-487D-43E9-9929-33E4B8D8C945}">
      <dgm:prSet/>
      <dgm:spPr/>
      <dgm:t>
        <a:bodyPr/>
        <a:lstStyle/>
        <a:p>
          <a:endParaRPr lang="en-US"/>
        </a:p>
      </dgm:t>
    </dgm:pt>
    <dgm:pt modelId="{63E0DF9C-5E28-4B9A-9533-561ECC9E8210}">
      <dgm:prSet/>
      <dgm:spPr/>
      <dgm:t>
        <a:bodyPr/>
        <a:lstStyle/>
        <a:p>
          <a:r>
            <a:rPr lang="en-US" b="1"/>
            <a:t>Mentoring = Engage in inquiry and ask for clarification</a:t>
          </a:r>
        </a:p>
      </dgm:t>
    </dgm:pt>
    <dgm:pt modelId="{46602660-83CD-457A-A87C-D3FA2DFCFE4C}" type="parTrans" cxnId="{BE32D0A0-4AC9-42F7-93C1-2036535858BA}">
      <dgm:prSet/>
      <dgm:spPr/>
      <dgm:t>
        <a:bodyPr/>
        <a:lstStyle/>
        <a:p>
          <a:endParaRPr lang="en-US"/>
        </a:p>
      </dgm:t>
    </dgm:pt>
    <dgm:pt modelId="{140331BB-1CB8-467F-9CC7-F2E54583999F}" type="sibTrans" cxnId="{BE32D0A0-4AC9-42F7-93C1-2036535858BA}">
      <dgm:prSet/>
      <dgm:spPr/>
      <dgm:t>
        <a:bodyPr/>
        <a:lstStyle/>
        <a:p>
          <a:endParaRPr lang="en-US"/>
        </a:p>
      </dgm:t>
    </dgm:pt>
    <dgm:pt modelId="{B533838C-DAE2-4CCA-A671-812491211A77}" type="pres">
      <dgm:prSet presAssocID="{3C12167B-76CF-493A-9FF5-738AA513571A}" presName="root" presStyleCnt="0">
        <dgm:presLayoutVars>
          <dgm:dir/>
          <dgm:resizeHandles val="exact"/>
        </dgm:presLayoutVars>
      </dgm:prSet>
      <dgm:spPr/>
    </dgm:pt>
    <dgm:pt modelId="{F64B3EA7-6F2E-46ED-9F88-5968B5290169}" type="pres">
      <dgm:prSet presAssocID="{0023F21F-5DD7-4FC9-857E-92CC8D292E4D}" presName="compNode" presStyleCnt="0"/>
      <dgm:spPr/>
    </dgm:pt>
    <dgm:pt modelId="{EA8B695A-590B-4646-9B62-90833DD9A46F}" type="pres">
      <dgm:prSet presAssocID="{0023F21F-5DD7-4FC9-857E-92CC8D292E4D}" presName="bgRect" presStyleLbl="bgShp" presStyleIdx="0" presStyleCnt="5"/>
      <dgm:spPr/>
    </dgm:pt>
    <dgm:pt modelId="{12C1E4FD-6182-42D6-8E3F-60664E22E392}" type="pres">
      <dgm:prSet presAssocID="{0023F21F-5DD7-4FC9-857E-92CC8D292E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C77EE7D-0248-47E4-B136-8694E45CE8E3}" type="pres">
      <dgm:prSet presAssocID="{0023F21F-5DD7-4FC9-857E-92CC8D292E4D}" presName="spaceRect" presStyleCnt="0"/>
      <dgm:spPr/>
    </dgm:pt>
    <dgm:pt modelId="{8B6669F3-B7B9-40BB-9D31-A85ECEDCBA4B}" type="pres">
      <dgm:prSet presAssocID="{0023F21F-5DD7-4FC9-857E-92CC8D292E4D}" presName="parTx" presStyleLbl="revTx" presStyleIdx="0" presStyleCnt="5" custScaleX="100000">
        <dgm:presLayoutVars>
          <dgm:chMax val="0"/>
          <dgm:chPref val="0"/>
        </dgm:presLayoutVars>
      </dgm:prSet>
      <dgm:spPr/>
    </dgm:pt>
    <dgm:pt modelId="{E2E60A73-CE17-445C-A4F2-6068FCFBA9CD}" type="pres">
      <dgm:prSet presAssocID="{6BEABBBA-0198-461E-9026-6D31397F9A05}" presName="sibTrans" presStyleCnt="0"/>
      <dgm:spPr/>
    </dgm:pt>
    <dgm:pt modelId="{77CF56A9-2E9F-4E0E-9F26-7D1570D2121D}" type="pres">
      <dgm:prSet presAssocID="{1093EA51-FF24-4482-8E2F-59FBA25F64EC}" presName="compNode" presStyleCnt="0"/>
      <dgm:spPr/>
    </dgm:pt>
    <dgm:pt modelId="{D9E3BF3A-7235-4C66-85D6-2396C40AFD18}" type="pres">
      <dgm:prSet presAssocID="{1093EA51-FF24-4482-8E2F-59FBA25F64EC}" presName="bgRect" presStyleLbl="bgShp" presStyleIdx="1" presStyleCnt="5"/>
      <dgm:spPr/>
    </dgm:pt>
    <dgm:pt modelId="{C42750F9-BFD9-4C9D-827F-17547319AB96}" type="pres">
      <dgm:prSet presAssocID="{1093EA51-FF24-4482-8E2F-59FBA25F64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6C5B25C-1B55-4059-94FE-CB9C32E70C9A}" type="pres">
      <dgm:prSet presAssocID="{1093EA51-FF24-4482-8E2F-59FBA25F64EC}" presName="spaceRect" presStyleCnt="0"/>
      <dgm:spPr/>
    </dgm:pt>
    <dgm:pt modelId="{D3732382-5A55-4CAC-BC43-33B12CAB6D38}" type="pres">
      <dgm:prSet presAssocID="{1093EA51-FF24-4482-8E2F-59FBA25F64EC}" presName="parTx" presStyleLbl="revTx" presStyleIdx="1" presStyleCnt="5">
        <dgm:presLayoutVars>
          <dgm:chMax val="0"/>
          <dgm:chPref val="0"/>
        </dgm:presLayoutVars>
      </dgm:prSet>
      <dgm:spPr/>
    </dgm:pt>
    <dgm:pt modelId="{CE2CFF06-C050-422C-ABF5-45BF5EAA769E}" type="pres">
      <dgm:prSet presAssocID="{C3D8C26F-3170-4B4E-AD47-F574081426BE}" presName="sibTrans" presStyleCnt="0"/>
      <dgm:spPr/>
    </dgm:pt>
    <dgm:pt modelId="{80EE5699-8FC6-453B-83FF-24FD10944C21}" type="pres">
      <dgm:prSet presAssocID="{6C0C3DC2-36FB-47B9-BACB-021D40195594}" presName="compNode" presStyleCnt="0"/>
      <dgm:spPr/>
    </dgm:pt>
    <dgm:pt modelId="{7DF5537B-D356-4361-AB30-F249F80B5E7D}" type="pres">
      <dgm:prSet presAssocID="{6C0C3DC2-36FB-47B9-BACB-021D40195594}" presName="bgRect" presStyleLbl="bgShp" presStyleIdx="2" presStyleCnt="5"/>
      <dgm:spPr/>
    </dgm:pt>
    <dgm:pt modelId="{7101D473-4BF3-42C2-B92E-E501D9ACCD18}" type="pres">
      <dgm:prSet presAssocID="{6C0C3DC2-36FB-47B9-BACB-021D4019559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137EE9FB-DDEF-4E2A-BD5F-B6B2E47A15DA}" type="pres">
      <dgm:prSet presAssocID="{6C0C3DC2-36FB-47B9-BACB-021D40195594}" presName="spaceRect" presStyleCnt="0"/>
      <dgm:spPr/>
    </dgm:pt>
    <dgm:pt modelId="{83B17D5D-6738-42DE-AF81-F672B23A5618}" type="pres">
      <dgm:prSet presAssocID="{6C0C3DC2-36FB-47B9-BACB-021D40195594}" presName="parTx" presStyleLbl="revTx" presStyleIdx="2" presStyleCnt="5">
        <dgm:presLayoutVars>
          <dgm:chMax val="0"/>
          <dgm:chPref val="0"/>
        </dgm:presLayoutVars>
      </dgm:prSet>
      <dgm:spPr/>
    </dgm:pt>
    <dgm:pt modelId="{5DA55072-F02E-410C-8EAA-AE9787878826}" type="pres">
      <dgm:prSet presAssocID="{61080F2B-8792-4CDE-B4B4-CDDB15D9B6C3}" presName="sibTrans" presStyleCnt="0"/>
      <dgm:spPr/>
    </dgm:pt>
    <dgm:pt modelId="{3DD7C569-6D22-47B0-9172-87382148DDCF}" type="pres">
      <dgm:prSet presAssocID="{CB7F3FB5-3A3B-4741-8B17-63B63B43582B}" presName="compNode" presStyleCnt="0"/>
      <dgm:spPr/>
    </dgm:pt>
    <dgm:pt modelId="{0F735012-9221-41DF-9127-55DBADF92902}" type="pres">
      <dgm:prSet presAssocID="{CB7F3FB5-3A3B-4741-8B17-63B63B43582B}" presName="bgRect" presStyleLbl="bgShp" presStyleIdx="3" presStyleCnt="5"/>
      <dgm:spPr/>
    </dgm:pt>
    <dgm:pt modelId="{EC4CF6CE-2FC5-4EA8-A6ED-B8D925440704}" type="pres">
      <dgm:prSet presAssocID="{CB7F3FB5-3A3B-4741-8B17-63B63B43582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C125340F-DA3C-46F4-8BDC-6AD12D92A979}" type="pres">
      <dgm:prSet presAssocID="{CB7F3FB5-3A3B-4741-8B17-63B63B43582B}" presName="spaceRect" presStyleCnt="0"/>
      <dgm:spPr/>
    </dgm:pt>
    <dgm:pt modelId="{958178C6-EEA3-4706-B903-437F27BCD687}" type="pres">
      <dgm:prSet presAssocID="{CB7F3FB5-3A3B-4741-8B17-63B63B43582B}" presName="parTx" presStyleLbl="revTx" presStyleIdx="3" presStyleCnt="5">
        <dgm:presLayoutVars>
          <dgm:chMax val="0"/>
          <dgm:chPref val="0"/>
        </dgm:presLayoutVars>
      </dgm:prSet>
      <dgm:spPr/>
    </dgm:pt>
    <dgm:pt modelId="{01077C06-6D49-412A-9C3A-EA2EDFAE0654}" type="pres">
      <dgm:prSet presAssocID="{3C2EBB31-A78E-4817-8F83-DE54EAE8CEC2}" presName="sibTrans" presStyleCnt="0"/>
      <dgm:spPr/>
    </dgm:pt>
    <dgm:pt modelId="{D42A94D8-688F-4DC0-8F8A-88FFDB053546}" type="pres">
      <dgm:prSet presAssocID="{63E0DF9C-5E28-4B9A-9533-561ECC9E8210}" presName="compNode" presStyleCnt="0"/>
      <dgm:spPr/>
    </dgm:pt>
    <dgm:pt modelId="{B9599434-07DB-40D1-B991-BF2A6C18EE83}" type="pres">
      <dgm:prSet presAssocID="{63E0DF9C-5E28-4B9A-9533-561ECC9E8210}" presName="bgRect" presStyleLbl="bgShp" presStyleIdx="4" presStyleCnt="5"/>
      <dgm:spPr/>
    </dgm:pt>
    <dgm:pt modelId="{DFA9AB74-7A8E-40E0-873F-709DC7BBD6C3}" type="pres">
      <dgm:prSet presAssocID="{63E0DF9C-5E28-4B9A-9533-561ECC9E821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46594078-DE36-4919-BDCD-9F9F85D4C978}" type="pres">
      <dgm:prSet presAssocID="{63E0DF9C-5E28-4B9A-9533-561ECC9E8210}" presName="spaceRect" presStyleCnt="0"/>
      <dgm:spPr/>
    </dgm:pt>
    <dgm:pt modelId="{89666546-4B72-4EEC-832F-B8B28DA3F873}" type="pres">
      <dgm:prSet presAssocID="{63E0DF9C-5E28-4B9A-9533-561ECC9E8210}" presName="parTx" presStyleLbl="revTx" presStyleIdx="4" presStyleCnt="5">
        <dgm:presLayoutVars>
          <dgm:chMax val="0"/>
          <dgm:chPref val="0"/>
        </dgm:presLayoutVars>
      </dgm:prSet>
      <dgm:spPr/>
    </dgm:pt>
  </dgm:ptLst>
  <dgm:cxnLst>
    <dgm:cxn modelId="{C2CBD808-91FE-42C2-8CD9-F82C1CE35D19}" type="presOf" srcId="{1093EA51-FF24-4482-8E2F-59FBA25F64EC}" destId="{D3732382-5A55-4CAC-BC43-33B12CAB6D38}" srcOrd="0" destOrd="0" presId="urn:microsoft.com/office/officeart/2018/2/layout/IconVerticalSolidList"/>
    <dgm:cxn modelId="{867E7E0F-BB96-4F9C-B5B1-E7020B120F86}" type="presOf" srcId="{6C0C3DC2-36FB-47B9-BACB-021D40195594}" destId="{83B17D5D-6738-42DE-AF81-F672B23A5618}" srcOrd="0" destOrd="0" presId="urn:microsoft.com/office/officeart/2018/2/layout/IconVerticalSolidList"/>
    <dgm:cxn modelId="{66731E3C-487D-43E9-9929-33E4B8D8C945}" srcId="{3C12167B-76CF-493A-9FF5-738AA513571A}" destId="{CB7F3FB5-3A3B-4741-8B17-63B63B43582B}" srcOrd="3" destOrd="0" parTransId="{DABF488F-9583-4635-9DF4-F6382D38F351}" sibTransId="{3C2EBB31-A78E-4817-8F83-DE54EAE8CEC2}"/>
    <dgm:cxn modelId="{8B1F7440-4652-4CCA-9C6E-F11B7D765481}" type="presOf" srcId="{0023F21F-5DD7-4FC9-857E-92CC8D292E4D}" destId="{8B6669F3-B7B9-40BB-9D31-A85ECEDCBA4B}" srcOrd="0" destOrd="0" presId="urn:microsoft.com/office/officeart/2018/2/layout/IconVerticalSolidList"/>
    <dgm:cxn modelId="{3916504F-9FFB-47E9-A309-DD5AD024C0DF}" srcId="{3C12167B-76CF-493A-9FF5-738AA513571A}" destId="{1093EA51-FF24-4482-8E2F-59FBA25F64EC}" srcOrd="1" destOrd="0" parTransId="{11C6534C-54E6-42D5-9796-72A8EBA98C6E}" sibTransId="{C3D8C26F-3170-4B4E-AD47-F574081426BE}"/>
    <dgm:cxn modelId="{314C395D-2516-44B3-B522-5DF4B336CE32}" type="presOf" srcId="{63E0DF9C-5E28-4B9A-9533-561ECC9E8210}" destId="{89666546-4B72-4EEC-832F-B8B28DA3F873}" srcOrd="0" destOrd="0" presId="urn:microsoft.com/office/officeart/2018/2/layout/IconVerticalSolidList"/>
    <dgm:cxn modelId="{9AEFB96A-5E8E-4821-B6D2-96B8BDD0A3C6}" srcId="{3C12167B-76CF-493A-9FF5-738AA513571A}" destId="{0023F21F-5DD7-4FC9-857E-92CC8D292E4D}" srcOrd="0" destOrd="0" parTransId="{E2296651-A39A-4B0D-AFFC-6BCA8CDF91A9}" sibTransId="{6BEABBBA-0198-461E-9026-6D31397F9A05}"/>
    <dgm:cxn modelId="{BE32D0A0-4AC9-42F7-93C1-2036535858BA}" srcId="{3C12167B-76CF-493A-9FF5-738AA513571A}" destId="{63E0DF9C-5E28-4B9A-9533-561ECC9E8210}" srcOrd="4" destOrd="0" parTransId="{46602660-83CD-457A-A87C-D3FA2DFCFE4C}" sibTransId="{140331BB-1CB8-467F-9CC7-F2E54583999F}"/>
    <dgm:cxn modelId="{19FFFEE3-812B-4B3F-A667-7AC1E4D6E0B6}" type="presOf" srcId="{3C12167B-76CF-493A-9FF5-738AA513571A}" destId="{B533838C-DAE2-4CCA-A671-812491211A77}" srcOrd="0" destOrd="0" presId="urn:microsoft.com/office/officeart/2018/2/layout/IconVerticalSolidList"/>
    <dgm:cxn modelId="{E89717EB-4D51-48CF-BC31-6BB861F4299A}" srcId="{3C12167B-76CF-493A-9FF5-738AA513571A}" destId="{6C0C3DC2-36FB-47B9-BACB-021D40195594}" srcOrd="2" destOrd="0" parTransId="{D938D29A-5AFC-4D84-96CB-C85A5B50C824}" sibTransId="{61080F2B-8792-4CDE-B4B4-CDDB15D9B6C3}"/>
    <dgm:cxn modelId="{9456E9F3-A906-4A3E-ABBC-AC5610BB433D}" type="presOf" srcId="{CB7F3FB5-3A3B-4741-8B17-63B63B43582B}" destId="{958178C6-EEA3-4706-B903-437F27BCD687}" srcOrd="0" destOrd="0" presId="urn:microsoft.com/office/officeart/2018/2/layout/IconVerticalSolidList"/>
    <dgm:cxn modelId="{1D1F0B48-7C6E-4D2F-814B-629D496DCDCC}" type="presParOf" srcId="{B533838C-DAE2-4CCA-A671-812491211A77}" destId="{F64B3EA7-6F2E-46ED-9F88-5968B5290169}" srcOrd="0" destOrd="0" presId="urn:microsoft.com/office/officeart/2018/2/layout/IconVerticalSolidList"/>
    <dgm:cxn modelId="{5BB9603C-C29E-43A8-89A0-D6B4B3C34299}" type="presParOf" srcId="{F64B3EA7-6F2E-46ED-9F88-5968B5290169}" destId="{EA8B695A-590B-4646-9B62-90833DD9A46F}" srcOrd="0" destOrd="0" presId="urn:microsoft.com/office/officeart/2018/2/layout/IconVerticalSolidList"/>
    <dgm:cxn modelId="{A637CE47-5F09-43D0-8F3D-4E036B3C92DC}" type="presParOf" srcId="{F64B3EA7-6F2E-46ED-9F88-5968B5290169}" destId="{12C1E4FD-6182-42D6-8E3F-60664E22E392}" srcOrd="1" destOrd="0" presId="urn:microsoft.com/office/officeart/2018/2/layout/IconVerticalSolidList"/>
    <dgm:cxn modelId="{E0566239-8354-491D-8B80-59BD29335636}" type="presParOf" srcId="{F64B3EA7-6F2E-46ED-9F88-5968B5290169}" destId="{1C77EE7D-0248-47E4-B136-8694E45CE8E3}" srcOrd="2" destOrd="0" presId="urn:microsoft.com/office/officeart/2018/2/layout/IconVerticalSolidList"/>
    <dgm:cxn modelId="{414C5154-69DC-4CFB-9670-629350C2743D}" type="presParOf" srcId="{F64B3EA7-6F2E-46ED-9F88-5968B5290169}" destId="{8B6669F3-B7B9-40BB-9D31-A85ECEDCBA4B}" srcOrd="3" destOrd="0" presId="urn:microsoft.com/office/officeart/2018/2/layout/IconVerticalSolidList"/>
    <dgm:cxn modelId="{11258162-E82A-41DC-942C-3F1E4DDA0F5E}" type="presParOf" srcId="{B533838C-DAE2-4CCA-A671-812491211A77}" destId="{E2E60A73-CE17-445C-A4F2-6068FCFBA9CD}" srcOrd="1" destOrd="0" presId="urn:microsoft.com/office/officeart/2018/2/layout/IconVerticalSolidList"/>
    <dgm:cxn modelId="{F295A9B5-7559-4993-99CF-40B35B1FD8F2}" type="presParOf" srcId="{B533838C-DAE2-4CCA-A671-812491211A77}" destId="{77CF56A9-2E9F-4E0E-9F26-7D1570D2121D}" srcOrd="2" destOrd="0" presId="urn:microsoft.com/office/officeart/2018/2/layout/IconVerticalSolidList"/>
    <dgm:cxn modelId="{1598B091-5593-4BEE-A260-4900368BCC06}" type="presParOf" srcId="{77CF56A9-2E9F-4E0E-9F26-7D1570D2121D}" destId="{D9E3BF3A-7235-4C66-85D6-2396C40AFD18}" srcOrd="0" destOrd="0" presId="urn:microsoft.com/office/officeart/2018/2/layout/IconVerticalSolidList"/>
    <dgm:cxn modelId="{77C23739-A155-4392-9D42-D1FFAA07D734}" type="presParOf" srcId="{77CF56A9-2E9F-4E0E-9F26-7D1570D2121D}" destId="{C42750F9-BFD9-4C9D-827F-17547319AB96}" srcOrd="1" destOrd="0" presId="urn:microsoft.com/office/officeart/2018/2/layout/IconVerticalSolidList"/>
    <dgm:cxn modelId="{7D9D26E9-C816-443F-9E18-502AEC119B10}" type="presParOf" srcId="{77CF56A9-2E9F-4E0E-9F26-7D1570D2121D}" destId="{16C5B25C-1B55-4059-94FE-CB9C32E70C9A}" srcOrd="2" destOrd="0" presId="urn:microsoft.com/office/officeart/2018/2/layout/IconVerticalSolidList"/>
    <dgm:cxn modelId="{372412A2-1EEB-4D73-A90D-5ED8EF7A5754}" type="presParOf" srcId="{77CF56A9-2E9F-4E0E-9F26-7D1570D2121D}" destId="{D3732382-5A55-4CAC-BC43-33B12CAB6D38}" srcOrd="3" destOrd="0" presId="urn:microsoft.com/office/officeart/2018/2/layout/IconVerticalSolidList"/>
    <dgm:cxn modelId="{E4E9EA3B-1362-4FD6-B357-B0A869C58722}" type="presParOf" srcId="{B533838C-DAE2-4CCA-A671-812491211A77}" destId="{CE2CFF06-C050-422C-ABF5-45BF5EAA769E}" srcOrd="3" destOrd="0" presId="urn:microsoft.com/office/officeart/2018/2/layout/IconVerticalSolidList"/>
    <dgm:cxn modelId="{7CE1B40D-6ED3-49A1-A3DD-F5C63823EBB4}" type="presParOf" srcId="{B533838C-DAE2-4CCA-A671-812491211A77}" destId="{80EE5699-8FC6-453B-83FF-24FD10944C21}" srcOrd="4" destOrd="0" presId="urn:microsoft.com/office/officeart/2018/2/layout/IconVerticalSolidList"/>
    <dgm:cxn modelId="{A36345C6-7DE5-4265-85C1-42176B2E58A2}" type="presParOf" srcId="{80EE5699-8FC6-453B-83FF-24FD10944C21}" destId="{7DF5537B-D356-4361-AB30-F249F80B5E7D}" srcOrd="0" destOrd="0" presId="urn:microsoft.com/office/officeart/2018/2/layout/IconVerticalSolidList"/>
    <dgm:cxn modelId="{7A10B018-BDDF-4FBF-8B46-8E28D80F0478}" type="presParOf" srcId="{80EE5699-8FC6-453B-83FF-24FD10944C21}" destId="{7101D473-4BF3-42C2-B92E-E501D9ACCD18}" srcOrd="1" destOrd="0" presId="urn:microsoft.com/office/officeart/2018/2/layout/IconVerticalSolidList"/>
    <dgm:cxn modelId="{2DDA788D-D006-46AF-A6B5-08A685D45FC9}" type="presParOf" srcId="{80EE5699-8FC6-453B-83FF-24FD10944C21}" destId="{137EE9FB-DDEF-4E2A-BD5F-B6B2E47A15DA}" srcOrd="2" destOrd="0" presId="urn:microsoft.com/office/officeart/2018/2/layout/IconVerticalSolidList"/>
    <dgm:cxn modelId="{0C4FAB17-741E-4DC3-BD52-1E899A048F60}" type="presParOf" srcId="{80EE5699-8FC6-453B-83FF-24FD10944C21}" destId="{83B17D5D-6738-42DE-AF81-F672B23A5618}" srcOrd="3" destOrd="0" presId="urn:microsoft.com/office/officeart/2018/2/layout/IconVerticalSolidList"/>
    <dgm:cxn modelId="{03B1C061-1112-4131-A5FA-C1EFD5EED29A}" type="presParOf" srcId="{B533838C-DAE2-4CCA-A671-812491211A77}" destId="{5DA55072-F02E-410C-8EAA-AE9787878826}" srcOrd="5" destOrd="0" presId="urn:microsoft.com/office/officeart/2018/2/layout/IconVerticalSolidList"/>
    <dgm:cxn modelId="{160B7CED-E0EF-4390-9B80-1165D50BD87E}" type="presParOf" srcId="{B533838C-DAE2-4CCA-A671-812491211A77}" destId="{3DD7C569-6D22-47B0-9172-87382148DDCF}" srcOrd="6" destOrd="0" presId="urn:microsoft.com/office/officeart/2018/2/layout/IconVerticalSolidList"/>
    <dgm:cxn modelId="{86204C3C-8D79-4F18-96C8-2E5CB9C7F72F}" type="presParOf" srcId="{3DD7C569-6D22-47B0-9172-87382148DDCF}" destId="{0F735012-9221-41DF-9127-55DBADF92902}" srcOrd="0" destOrd="0" presId="urn:microsoft.com/office/officeart/2018/2/layout/IconVerticalSolidList"/>
    <dgm:cxn modelId="{C90F7F99-B9BF-4349-A545-7330206ACF8B}" type="presParOf" srcId="{3DD7C569-6D22-47B0-9172-87382148DDCF}" destId="{EC4CF6CE-2FC5-4EA8-A6ED-B8D925440704}" srcOrd="1" destOrd="0" presId="urn:microsoft.com/office/officeart/2018/2/layout/IconVerticalSolidList"/>
    <dgm:cxn modelId="{892AC752-04E3-4CA9-B664-88E03D03E17D}" type="presParOf" srcId="{3DD7C569-6D22-47B0-9172-87382148DDCF}" destId="{C125340F-DA3C-46F4-8BDC-6AD12D92A979}" srcOrd="2" destOrd="0" presId="urn:microsoft.com/office/officeart/2018/2/layout/IconVerticalSolidList"/>
    <dgm:cxn modelId="{8BAC1ED4-337D-4043-9F4D-38046C5C0025}" type="presParOf" srcId="{3DD7C569-6D22-47B0-9172-87382148DDCF}" destId="{958178C6-EEA3-4706-B903-437F27BCD687}" srcOrd="3" destOrd="0" presId="urn:microsoft.com/office/officeart/2018/2/layout/IconVerticalSolidList"/>
    <dgm:cxn modelId="{30623505-1A58-4CAD-987F-08717A8A977B}" type="presParOf" srcId="{B533838C-DAE2-4CCA-A671-812491211A77}" destId="{01077C06-6D49-412A-9C3A-EA2EDFAE0654}" srcOrd="7" destOrd="0" presId="urn:microsoft.com/office/officeart/2018/2/layout/IconVerticalSolidList"/>
    <dgm:cxn modelId="{AD61A669-4B05-4379-98CF-66704FDECEE0}" type="presParOf" srcId="{B533838C-DAE2-4CCA-A671-812491211A77}" destId="{D42A94D8-688F-4DC0-8F8A-88FFDB053546}" srcOrd="8" destOrd="0" presId="urn:microsoft.com/office/officeart/2018/2/layout/IconVerticalSolidList"/>
    <dgm:cxn modelId="{6897D83B-D4D3-4FF9-BBAF-1C3CD0EBD4C8}" type="presParOf" srcId="{D42A94D8-688F-4DC0-8F8A-88FFDB053546}" destId="{B9599434-07DB-40D1-B991-BF2A6C18EE83}" srcOrd="0" destOrd="0" presId="urn:microsoft.com/office/officeart/2018/2/layout/IconVerticalSolidList"/>
    <dgm:cxn modelId="{3EF16809-9E77-443F-B3E2-51CCA89B1EFA}" type="presParOf" srcId="{D42A94D8-688F-4DC0-8F8A-88FFDB053546}" destId="{DFA9AB74-7A8E-40E0-873F-709DC7BBD6C3}" srcOrd="1" destOrd="0" presId="urn:microsoft.com/office/officeart/2018/2/layout/IconVerticalSolidList"/>
    <dgm:cxn modelId="{1D727A50-2609-4399-8A04-B063B54FDBE7}" type="presParOf" srcId="{D42A94D8-688F-4DC0-8F8A-88FFDB053546}" destId="{46594078-DE36-4919-BDCD-9F9F85D4C978}" srcOrd="2" destOrd="0" presId="urn:microsoft.com/office/officeart/2018/2/layout/IconVerticalSolidList"/>
    <dgm:cxn modelId="{5B3D67D2-EA1D-4A55-BF5A-A29C0D73A630}" type="presParOf" srcId="{D42A94D8-688F-4DC0-8F8A-88FFDB053546}" destId="{89666546-4B72-4EEC-832F-B8B28DA3F8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45689-5365-C945-8E9F-DA76E18C4E87}">
      <dsp:nvSpPr>
        <dsp:cNvPr id="0" name=""/>
        <dsp:cNvSpPr/>
      </dsp:nvSpPr>
      <dsp:spPr>
        <a:xfrm>
          <a:off x="0" y="1279"/>
          <a:ext cx="6085271" cy="899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a:solidFill>
                <a:schemeClr val="tx1"/>
              </a:solidFill>
              <a:latin typeface="Calibri" panose="020F0502020204030204" pitchFamily="34" charset="0"/>
              <a:cs typeface="Calibri" panose="020F0502020204030204" pitchFamily="34" charset="0"/>
            </a:rPr>
            <a:t>Implicit Bias</a:t>
          </a:r>
          <a:endParaRPr lang="en-US" sz="3200" b="1" i="0" kern="1200" dirty="0">
            <a:solidFill>
              <a:schemeClr val="tx1"/>
            </a:solidFill>
            <a:latin typeface="Calibri" panose="020F0502020204030204" pitchFamily="34" charset="0"/>
            <a:cs typeface="Calibri" panose="020F0502020204030204" pitchFamily="34" charset="0"/>
          </a:endParaRPr>
        </a:p>
      </dsp:txBody>
      <dsp:txXfrm>
        <a:off x="43911" y="45190"/>
        <a:ext cx="5997449" cy="811703"/>
      </dsp:txXfrm>
    </dsp:sp>
    <dsp:sp modelId="{2EF7E77D-F52B-6A4D-A6AA-EF6BB2BC9460}">
      <dsp:nvSpPr>
        <dsp:cNvPr id="0" name=""/>
        <dsp:cNvSpPr/>
      </dsp:nvSpPr>
      <dsp:spPr>
        <a:xfrm>
          <a:off x="0" y="913897"/>
          <a:ext cx="6085271" cy="899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Implicit social cognition that shape our attitudes, stereotypes, our understanding, actions, assumptions, and decisions unconsciously</a:t>
          </a:r>
        </a:p>
      </dsp:txBody>
      <dsp:txXfrm>
        <a:off x="43911" y="957808"/>
        <a:ext cx="5997449" cy="811703"/>
      </dsp:txXfrm>
    </dsp:sp>
    <dsp:sp modelId="{27DEA003-F07B-3A4F-B203-5AB5E57C888C}">
      <dsp:nvSpPr>
        <dsp:cNvPr id="0" name=""/>
        <dsp:cNvSpPr/>
      </dsp:nvSpPr>
      <dsp:spPr>
        <a:xfrm>
          <a:off x="0" y="1826514"/>
          <a:ext cx="6085271" cy="899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Activated involuntarily and without awareness or intention</a:t>
          </a:r>
        </a:p>
      </dsp:txBody>
      <dsp:txXfrm>
        <a:off x="43911" y="1870425"/>
        <a:ext cx="5997449" cy="811703"/>
      </dsp:txXfrm>
    </dsp:sp>
    <dsp:sp modelId="{019267A3-FC4E-F545-9A6B-02623CAE8700}">
      <dsp:nvSpPr>
        <dsp:cNvPr id="0" name=""/>
        <dsp:cNvSpPr/>
      </dsp:nvSpPr>
      <dsp:spPr>
        <a:xfrm>
          <a:off x="0" y="2739132"/>
          <a:ext cx="6085271" cy="899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Resides deep in our subconscious</a:t>
          </a:r>
        </a:p>
      </dsp:txBody>
      <dsp:txXfrm>
        <a:off x="43911" y="2783043"/>
        <a:ext cx="5997449" cy="811703"/>
      </dsp:txXfrm>
    </dsp:sp>
    <dsp:sp modelId="{20801986-A083-624C-AAC9-05EA996784E9}">
      <dsp:nvSpPr>
        <dsp:cNvPr id="0" name=""/>
        <dsp:cNvSpPr/>
      </dsp:nvSpPr>
      <dsp:spPr>
        <a:xfrm>
          <a:off x="0" y="3651749"/>
          <a:ext cx="6085271" cy="899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Not accessible through introspection</a:t>
          </a:r>
          <a:endParaRPr lang="en-US" sz="1800" b="1" kern="1200" dirty="0">
            <a:solidFill>
              <a:schemeClr val="tx1"/>
            </a:solidFill>
          </a:endParaRPr>
        </a:p>
      </dsp:txBody>
      <dsp:txXfrm>
        <a:off x="43911" y="3695660"/>
        <a:ext cx="5997449" cy="811703"/>
      </dsp:txXfrm>
    </dsp:sp>
    <dsp:sp modelId="{DC4DEE11-B7BD-6346-A59D-2F618A841BDB}">
      <dsp:nvSpPr>
        <dsp:cNvPr id="0" name=""/>
        <dsp:cNvSpPr/>
      </dsp:nvSpPr>
      <dsp:spPr>
        <a:xfrm>
          <a:off x="0" y="4564367"/>
          <a:ext cx="6085271" cy="899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Tends to support/enforce ingrained deficit-based thinking</a:t>
          </a:r>
        </a:p>
      </dsp:txBody>
      <dsp:txXfrm>
        <a:off x="43911" y="4608278"/>
        <a:ext cx="5997449" cy="811703"/>
      </dsp:txXfrm>
    </dsp:sp>
    <dsp:sp modelId="{62BFC81F-7ABA-BF41-ADF1-858F3F2798C2}">
      <dsp:nvSpPr>
        <dsp:cNvPr id="0" name=""/>
        <dsp:cNvSpPr/>
      </dsp:nvSpPr>
      <dsp:spPr>
        <a:xfrm>
          <a:off x="0" y="5476984"/>
          <a:ext cx="6085271" cy="899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Limits possibilities to see strengths and resources in inclusive ways</a:t>
          </a:r>
        </a:p>
      </dsp:txBody>
      <dsp:txXfrm>
        <a:off x="43911" y="5520895"/>
        <a:ext cx="5997449" cy="811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B695A-590B-4646-9B62-90833DD9A46F}">
      <dsp:nvSpPr>
        <dsp:cNvPr id="0" name=""/>
        <dsp:cNvSpPr/>
      </dsp:nvSpPr>
      <dsp:spPr>
        <a:xfrm>
          <a:off x="0" y="3400"/>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1E4FD-6182-42D6-8E3F-60664E22E392}">
      <dsp:nvSpPr>
        <dsp:cNvPr id="0" name=""/>
        <dsp:cNvSpPr/>
      </dsp:nvSpPr>
      <dsp:spPr>
        <a:xfrm>
          <a:off x="219097" y="166365"/>
          <a:ext cx="398359" cy="398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6669F3-B7B9-40BB-9D31-A85ECEDCBA4B}">
      <dsp:nvSpPr>
        <dsp:cNvPr id="0" name=""/>
        <dsp:cNvSpPr/>
      </dsp:nvSpPr>
      <dsp:spPr>
        <a:xfrm>
          <a:off x="836555" y="3400"/>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b="1" kern="1200"/>
            <a:t>Invisible Logics and Communication Norms = Explicate and Excavate in Community</a:t>
          </a:r>
        </a:p>
      </dsp:txBody>
      <dsp:txXfrm>
        <a:off x="836555" y="3400"/>
        <a:ext cx="9679044" cy="724290"/>
      </dsp:txXfrm>
    </dsp:sp>
    <dsp:sp modelId="{D9E3BF3A-7235-4C66-85D6-2396C40AFD18}">
      <dsp:nvSpPr>
        <dsp:cNvPr id="0" name=""/>
        <dsp:cNvSpPr/>
      </dsp:nvSpPr>
      <dsp:spPr>
        <a:xfrm>
          <a:off x="0" y="908763"/>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750F9-BFD9-4C9D-827F-17547319AB96}">
      <dsp:nvSpPr>
        <dsp:cNvPr id="0" name=""/>
        <dsp:cNvSpPr/>
      </dsp:nvSpPr>
      <dsp:spPr>
        <a:xfrm>
          <a:off x="219097" y="1071728"/>
          <a:ext cx="398359" cy="398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732382-5A55-4CAC-BC43-33B12CAB6D38}">
      <dsp:nvSpPr>
        <dsp:cNvPr id="0" name=""/>
        <dsp:cNvSpPr/>
      </dsp:nvSpPr>
      <dsp:spPr>
        <a:xfrm>
          <a:off x="836555" y="90876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b="1" kern="1200"/>
            <a:t>Unclear Expectations = Set Expectations</a:t>
          </a:r>
        </a:p>
      </dsp:txBody>
      <dsp:txXfrm>
        <a:off x="836555" y="908763"/>
        <a:ext cx="9679044" cy="724290"/>
      </dsp:txXfrm>
    </dsp:sp>
    <dsp:sp modelId="{7DF5537B-D356-4361-AB30-F249F80B5E7D}">
      <dsp:nvSpPr>
        <dsp:cNvPr id="0" name=""/>
        <dsp:cNvSpPr/>
      </dsp:nvSpPr>
      <dsp:spPr>
        <a:xfrm>
          <a:off x="0" y="1814126"/>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1D473-4BF3-42C2-B92E-E501D9ACCD18}">
      <dsp:nvSpPr>
        <dsp:cNvPr id="0" name=""/>
        <dsp:cNvSpPr/>
      </dsp:nvSpPr>
      <dsp:spPr>
        <a:xfrm>
          <a:off x="219097" y="1977092"/>
          <a:ext cx="398359" cy="398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17D5D-6738-42DE-AF81-F672B23A5618}">
      <dsp:nvSpPr>
        <dsp:cNvPr id="0" name=""/>
        <dsp:cNvSpPr/>
      </dsp:nvSpPr>
      <dsp:spPr>
        <a:xfrm>
          <a:off x="836555" y="1814126"/>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b="1" kern="1200"/>
            <a:t>Institutional Culture is Visible and Invisible = Understand the culture of your institution</a:t>
          </a:r>
        </a:p>
      </dsp:txBody>
      <dsp:txXfrm>
        <a:off x="836555" y="1814126"/>
        <a:ext cx="9679044" cy="724290"/>
      </dsp:txXfrm>
    </dsp:sp>
    <dsp:sp modelId="{0F735012-9221-41DF-9127-55DBADF92902}">
      <dsp:nvSpPr>
        <dsp:cNvPr id="0" name=""/>
        <dsp:cNvSpPr/>
      </dsp:nvSpPr>
      <dsp:spPr>
        <a:xfrm>
          <a:off x="0" y="2719489"/>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CF6CE-2FC5-4EA8-A6ED-B8D925440704}">
      <dsp:nvSpPr>
        <dsp:cNvPr id="0" name=""/>
        <dsp:cNvSpPr/>
      </dsp:nvSpPr>
      <dsp:spPr>
        <a:xfrm>
          <a:off x="219097" y="2882455"/>
          <a:ext cx="398359" cy="398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178C6-EEA3-4706-B903-437F27BCD687}">
      <dsp:nvSpPr>
        <dsp:cNvPr id="0" name=""/>
        <dsp:cNvSpPr/>
      </dsp:nvSpPr>
      <dsp:spPr>
        <a:xfrm>
          <a:off x="836555" y="2719489"/>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b="1" kern="1200"/>
            <a:t>Determine how your values and expectations intersect with that of colleagues, department, and the institution's values, norms, and expectations = Dialogic Engagement </a:t>
          </a:r>
        </a:p>
      </dsp:txBody>
      <dsp:txXfrm>
        <a:off x="836555" y="2719489"/>
        <a:ext cx="9679044" cy="724290"/>
      </dsp:txXfrm>
    </dsp:sp>
    <dsp:sp modelId="{B9599434-07DB-40D1-B991-BF2A6C18EE83}">
      <dsp:nvSpPr>
        <dsp:cNvPr id="0" name=""/>
        <dsp:cNvSpPr/>
      </dsp:nvSpPr>
      <dsp:spPr>
        <a:xfrm>
          <a:off x="0" y="3624853"/>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9AB74-7A8E-40E0-873F-709DC7BBD6C3}">
      <dsp:nvSpPr>
        <dsp:cNvPr id="0" name=""/>
        <dsp:cNvSpPr/>
      </dsp:nvSpPr>
      <dsp:spPr>
        <a:xfrm>
          <a:off x="219097" y="3787818"/>
          <a:ext cx="398359" cy="398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666546-4B72-4EEC-832F-B8B28DA3F873}">
      <dsp:nvSpPr>
        <dsp:cNvPr id="0" name=""/>
        <dsp:cNvSpPr/>
      </dsp:nvSpPr>
      <dsp:spPr>
        <a:xfrm>
          <a:off x="836555" y="362485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b="1" kern="1200"/>
            <a:t>Mentoring = Engage in inquiry and ask for clarification</a:t>
          </a:r>
        </a:p>
      </dsp:txBody>
      <dsp:txXfrm>
        <a:off x="836555" y="3624853"/>
        <a:ext cx="9679044" cy="7242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15C38-E559-A74F-AF80-2AD05D82FD4C}" type="datetimeFigureOut">
              <a:rPr lang="en-US" smtClean="0"/>
              <a:t>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EA2FB-3C40-714C-B31B-BBFF81F62C21}" type="slidenum">
              <a:rPr lang="en-US" smtClean="0"/>
              <a:t>‹#›</a:t>
            </a:fld>
            <a:endParaRPr lang="en-US"/>
          </a:p>
        </p:txBody>
      </p:sp>
    </p:spTree>
    <p:extLst>
      <p:ext uri="{BB962C8B-B14F-4D97-AF65-F5344CB8AC3E}">
        <p14:creationId xmlns:p14="http://schemas.microsoft.com/office/powerpoint/2010/main" val="291224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2B6FA-EFED-1B44-87C5-029B3CEAACEB}" type="slidenum">
              <a:rPr lang="en-US" smtClean="0"/>
              <a:t>1</a:t>
            </a:fld>
            <a:endParaRPr lang="en-US"/>
          </a:p>
        </p:txBody>
      </p:sp>
    </p:spTree>
    <p:extLst>
      <p:ext uri="{BB962C8B-B14F-4D97-AF65-F5344CB8AC3E}">
        <p14:creationId xmlns:p14="http://schemas.microsoft.com/office/powerpoint/2010/main" val="337482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SHERRY</a:t>
            </a:r>
          </a:p>
        </p:txBody>
      </p:sp>
      <p:sp>
        <p:nvSpPr>
          <p:cNvPr id="4" name="Slide Number Placeholder 3"/>
          <p:cNvSpPr>
            <a:spLocks noGrp="1"/>
          </p:cNvSpPr>
          <p:nvPr>
            <p:ph type="sldNum" sz="quarter" idx="5"/>
          </p:nvPr>
        </p:nvSpPr>
        <p:spPr/>
        <p:txBody>
          <a:bodyPr/>
          <a:lstStyle/>
          <a:p>
            <a:fld id="{56EEA2FB-3C40-714C-B31B-BBFF81F62C21}" type="slidenum">
              <a:rPr lang="en-US" smtClean="0"/>
              <a:t>3</a:t>
            </a:fld>
            <a:endParaRPr lang="en-US"/>
          </a:p>
        </p:txBody>
      </p:sp>
    </p:spTree>
    <p:extLst>
      <p:ext uri="{BB962C8B-B14F-4D97-AF65-F5344CB8AC3E}">
        <p14:creationId xmlns:p14="http://schemas.microsoft.com/office/powerpoint/2010/main" val="98615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EA2FB-3C40-714C-B31B-BBFF81F62C21}" type="slidenum">
              <a:rPr lang="en-US" smtClean="0"/>
              <a:t>4</a:t>
            </a:fld>
            <a:endParaRPr lang="en-US"/>
          </a:p>
        </p:txBody>
      </p:sp>
    </p:spTree>
    <p:extLst>
      <p:ext uri="{BB962C8B-B14F-4D97-AF65-F5344CB8AC3E}">
        <p14:creationId xmlns:p14="http://schemas.microsoft.com/office/powerpoint/2010/main" val="291918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EA2FB-3C40-714C-B31B-BBFF81F62C21}" type="slidenum">
              <a:rPr lang="en-US" smtClean="0"/>
              <a:t>7</a:t>
            </a:fld>
            <a:endParaRPr lang="en-US"/>
          </a:p>
        </p:txBody>
      </p:sp>
    </p:spTree>
    <p:extLst>
      <p:ext uri="{BB962C8B-B14F-4D97-AF65-F5344CB8AC3E}">
        <p14:creationId xmlns:p14="http://schemas.microsoft.com/office/powerpoint/2010/main" val="12058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2B6FA-EFED-1B44-87C5-029B3CEAACEB}" type="slidenum">
              <a:rPr lang="en-US" smtClean="0"/>
              <a:t>13</a:t>
            </a:fld>
            <a:endParaRPr lang="en-US"/>
          </a:p>
        </p:txBody>
      </p:sp>
    </p:spTree>
    <p:extLst>
      <p:ext uri="{BB962C8B-B14F-4D97-AF65-F5344CB8AC3E}">
        <p14:creationId xmlns:p14="http://schemas.microsoft.com/office/powerpoint/2010/main" val="218981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62" name="Google Shape;26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588C2-9CC3-4103-9D83-30E60AF159E3}" type="slidenum">
              <a:rPr lang="en-US" smtClean="0"/>
              <a:t>15</a:t>
            </a:fld>
            <a:endParaRPr lang="en-US"/>
          </a:p>
        </p:txBody>
      </p:sp>
    </p:spTree>
    <p:extLst>
      <p:ext uri="{BB962C8B-B14F-4D97-AF65-F5344CB8AC3E}">
        <p14:creationId xmlns:p14="http://schemas.microsoft.com/office/powerpoint/2010/main" val="115736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2DDA5C-F94E-438D-9F0C-AF23C62D0182}" type="datetimeFigureOut">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295497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DDA5C-F94E-438D-9F0C-AF23C62D0182}" type="datetimeFigureOut">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21808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DDA5C-F94E-438D-9F0C-AF23C62D0182}" type="datetimeFigureOut">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423922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DDA5C-F94E-438D-9F0C-AF23C62D0182}" type="datetimeFigureOut">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14618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DDA5C-F94E-438D-9F0C-AF23C62D0182}" type="datetimeFigureOut">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278040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2DDA5C-F94E-438D-9F0C-AF23C62D0182}" type="datetimeFigureOut">
              <a:rPr lang="en-US" smtClean="0"/>
              <a:t>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237106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2DDA5C-F94E-438D-9F0C-AF23C62D0182}" type="datetimeFigureOut">
              <a:rPr lang="en-US" smtClean="0"/>
              <a:t>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45428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2DDA5C-F94E-438D-9F0C-AF23C62D0182}" type="datetimeFigureOut">
              <a:rPr lang="en-US" smtClean="0"/>
              <a:t>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180356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DDA5C-F94E-438D-9F0C-AF23C62D0182}" type="datetimeFigureOut">
              <a:rPr lang="en-US" smtClean="0"/>
              <a:t>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262180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2DDA5C-F94E-438D-9F0C-AF23C62D0182}" type="datetimeFigureOut">
              <a:rPr lang="en-US" smtClean="0"/>
              <a:t>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286259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2DDA5C-F94E-438D-9F0C-AF23C62D0182}" type="datetimeFigureOut">
              <a:rPr lang="en-US" smtClean="0"/>
              <a:t>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4E9E2-F570-4633-A06D-4A5C65AEDE5E}" type="slidenum">
              <a:rPr lang="en-US" smtClean="0"/>
              <a:t>‹#›</a:t>
            </a:fld>
            <a:endParaRPr lang="en-US"/>
          </a:p>
        </p:txBody>
      </p:sp>
    </p:spTree>
    <p:extLst>
      <p:ext uri="{BB962C8B-B14F-4D97-AF65-F5344CB8AC3E}">
        <p14:creationId xmlns:p14="http://schemas.microsoft.com/office/powerpoint/2010/main" val="276599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DDA5C-F94E-438D-9F0C-AF23C62D0182}" type="datetimeFigureOut">
              <a:rPr lang="en-US" smtClean="0"/>
              <a:t>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4E9E2-F570-4633-A06D-4A5C65AEDE5E}" type="slidenum">
              <a:rPr lang="en-US" smtClean="0"/>
              <a:t>‹#›</a:t>
            </a:fld>
            <a:endParaRPr lang="en-US"/>
          </a:p>
        </p:txBody>
      </p:sp>
    </p:spTree>
    <p:extLst>
      <p:ext uri="{BB962C8B-B14F-4D97-AF65-F5344CB8AC3E}">
        <p14:creationId xmlns:p14="http://schemas.microsoft.com/office/powerpoint/2010/main" val="171564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hyperlink" Target="https://www.google.com/url?sa=i&amp;url=https%3A%2F%2Fmedium.com%2F%40Beloved_US%2Fblack-history-month-what-is-intersectionality-12763c435ffa&amp;psig=AOvVaw0eho3nwZLpVvsPi-aA0Eig&amp;ust=1600454796641000&amp;source=images&amp;cd=vfe&amp;ved=0CAIQjRxqFwoTCMjg0vbs8OsCFQAAAAAdAAAAABAD" TargetMode="External"/><Relationship Id="rId1" Type="http://schemas.openxmlformats.org/officeDocument/2006/relationships/slideLayout" Target="../slideLayouts/slideLayout2.xml"/><Relationship Id="rId6" Type="http://schemas.openxmlformats.org/officeDocument/2006/relationships/hyperlink" Target="https://www.google.com/url?sa=i&amp;url=https%3A%2F%2Fopenstax.org%2Fbooks%2Fcollege-success%2Fpages%2F9-2-categories-of-diversity&amp;psig=AOvVaw04MGHWUUC8x7YD9eOdR2-I&amp;ust=1600458212630000&amp;source=images&amp;cd=vfe&amp;ved=0CAIQjRxqFwoTCMiuv8358OsCFQAAAAAdAAAAABAD" TargetMode="External"/><Relationship Id="rId5" Type="http://schemas.openxmlformats.org/officeDocument/2006/relationships/image" Target="../media/image25.jpeg"/><Relationship Id="rId4" Type="http://schemas.openxmlformats.org/officeDocument/2006/relationships/hyperlink" Target="https://www.google.com/url?sa=i&amp;url=https%3A%2F%2Fquotefancy.com%2Fquote%2F1698258%2FKimberle-Williams-Crenshaw-If-we-aren-t-intersectional-some-of-us-the-most-vulnerable-are&amp;psig=AOvVaw1EXPLycEHcqTYbavErH76i&amp;ust=1600463895510000&amp;source=images&amp;cd=vfe&amp;ved=0CAIQjRxqFwoTCLDZ0uWO8esCFQAAAAAdAAAAABA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ogle.com/url?sa=i&amp;url=https%3A%2F%2Fcurlytherapist.com%2F2020%2F06%2F12%2Fracism-stress-chronic-illness%2F&amp;psig=AOvVaw0rY_uNeG64E2nbDPQM_kNe&amp;ust=1607391176826000&amp;source=images&amp;cd=vfe&amp;ved=0CAIQjRxqFwoTCMjTxPbcuu0CFQAAAAAdAAAAABA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google.com/url?sa=i&amp;url=https%3A%2F%2Fniotprinceton.org%2F2019%2F05%2F24%2Femotional-labor-invoice%2F&amp;psig=AOvVaw37PF76-cLdKkIc1QF4e1eh&amp;ust=1603223957336000&amp;source=images&amp;cd=vfe&amp;ved=0CAIQjRxqFwoTCKD2o-q4wewCFQAAAAAdAAAAABA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Emotional_labo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www.google.com/url?sa=i&amp;url=https%3A%2F%2Fwww.sparkequityinaction.com%2F2020%2F07%2Fs-p-a-r-k-equity-in-action%2F&amp;psig=AOvVaw0tfKLzBQtnfkbOboo9FEPa&amp;ust=1628882714548000&amp;source=images&amp;cd=vfe&amp;ved=0CAoQjRxqFwoTCLDogpObrPICFQAAAAAdAAAAABA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m/url?sa=i&amp;url=https://blog.darrensmith.com.au/the-growth-mindset-959cf1aaab9&amp;psig=AOvVaw0d93sTtvJQogWTTqWhW3Hf&amp;ust=1598977525171000&amp;source=images&amp;cd=vfe&amp;ved=0CAIQjRxqFwoTCJCc987txesCFQAAAAAdAAAAABA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url=https://www.pinterest.com/pin/7388786875405205/&amp;psig=AOvVaw1I-IjVo-fGQDSLG-wb7BXK&amp;ust=1598976956191000&amp;source=images&amp;cd=vfe&amp;ved=0CAIQjRxqFwoTCJjQi7_rxesCFQAAAAAdAAAAABAJ"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url=https%3A%2F%2Fwww.semanticscholar.org%2Fpaper%2FStereotype-Threat-Deconstructed-Schmader%2F5370e5207d4f241d484e54899b2508440f84bfaa&amp;psig=AOvVaw3QSNf1lKDRdx2Ake-Ucp9Z&amp;ust=1628880878897000&amp;source=images&amp;cd=vfe&amp;ved=0CAoQjRxqFwoTCOiz0aSUrPICFQAAAAAdAAAAABAh" TargetMode="External"/><Relationship Id="rId2" Type="http://schemas.openxmlformats.org/officeDocument/2006/relationships/hyperlink" Target="https://www.semanticscholar.org/paper/Stereotype-Threat-Deconstructed-Schmader/5370e5207d4f241d484e54899b2508440f84bfaa"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blog.hubspot.com/marketing/impostor-syndrome-tips" TargetMode="External"/><Relationship Id="rId5" Type="http://schemas.openxmlformats.org/officeDocument/2006/relationships/image" Target="../media/image10.jpeg"/><Relationship Id="rId4" Type="http://schemas.openxmlformats.org/officeDocument/2006/relationships/hyperlink" Target="https://www.google.com/url?sa=i&amp;url=https%3A%2F%2Fblog.hubspot.com%2Fmarketing%2Fimpostor-syndrome-tips&amp;psig=AOvVaw37zu1IvLESgyJzunJ3SoTs&amp;ust=1628886431511000&amp;source=images&amp;cd=vfe&amp;ved=0CAoQjRxqFwoTCJiIvP2orPICFQAAAAAdAAAAABAK"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url=https%3A%2F%2Fthinkingraceblog.wordpress.com%2F2017%2F04%2F24%2Fwere-all-just-different-how-intersectionality-is-being-colonized-by-white-people%2F&amp;psig=AOvVaw0ilJae13N2v35gdblCNXZo&amp;ust=1600443884306000&amp;source=images&amp;cd=vfe&amp;ved=0CAIQjRxqFwoTCKDgk53E8OsCFQAAAAAdAAAAABAD"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google.com/url?sa=i&amp;url=https%3A%2F%2Fwww.ccl.org%2Farticles%2Fleading-effectively-articles%2Funderstand-social-identity-to-lead-in-a-changing-world%2F&amp;psig=AOvVaw2NmISOahipkGaqs8Ga8RbH&amp;ust=1600460169780000&amp;source=images&amp;cd=vfe&amp;ved=0CAIQjRxqFwoTCIiUhfGA8esCFQAAAAAdAAAAABA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D3FC-5CDA-B642-8976-4FDEAB10E97C}"/>
              </a:ext>
            </a:extLst>
          </p:cNvPr>
          <p:cNvSpPr>
            <a:spLocks noGrp="1"/>
          </p:cNvSpPr>
          <p:nvPr>
            <p:ph type="title"/>
          </p:nvPr>
        </p:nvSpPr>
        <p:spPr>
          <a:xfrm>
            <a:off x="-206828" y="-174171"/>
            <a:ext cx="5963822" cy="3435811"/>
          </a:xfrm>
        </p:spPr>
        <p:txBody>
          <a:bodyPr vert="horz" lIns="91440" tIns="45720" rIns="91440" bIns="45720" rtlCol="0" anchor="ctr">
            <a:normAutofit fontScale="90000"/>
          </a:bodyPr>
          <a:lstStyle/>
          <a:p>
            <a:pPr algn="ctr">
              <a:spcAft>
                <a:spcPts val="600"/>
              </a:spcAft>
            </a:pPr>
            <a:br>
              <a:rPr lang="en-US" sz="3600" b="1" kern="1200" dirty="0">
                <a:solidFill>
                  <a:schemeClr val="tx1"/>
                </a:solidFill>
                <a:latin typeface="Calibri" panose="020F0502020204030204" pitchFamily="34" charset="0"/>
                <a:cs typeface="Calibri" panose="020F0502020204030204" pitchFamily="34" charset="0"/>
              </a:rPr>
            </a:br>
            <a:br>
              <a:rPr lang="en-US" sz="3600" b="1" kern="1200" dirty="0">
                <a:solidFill>
                  <a:schemeClr val="tx1"/>
                </a:solidFill>
                <a:latin typeface="Calibri" panose="020F0502020204030204" pitchFamily="34" charset="0"/>
                <a:cs typeface="Calibri" panose="020F0502020204030204" pitchFamily="34" charset="0"/>
              </a:rPr>
            </a:br>
            <a:r>
              <a:rPr lang="en-US" sz="3600" b="1" kern="1200" dirty="0">
                <a:solidFill>
                  <a:schemeClr val="tx1"/>
                </a:solidFill>
                <a:latin typeface="Calibri" panose="020F0502020204030204" pitchFamily="34" charset="0"/>
                <a:cs typeface="Calibri" panose="020F0502020204030204" pitchFamily="34" charset="0"/>
              </a:rPr>
              <a:t>Creating an Inclusive Culture</a:t>
            </a:r>
            <a:br>
              <a:rPr lang="en-US" sz="3600" b="1" kern="1200" dirty="0">
                <a:solidFill>
                  <a:schemeClr val="tx1"/>
                </a:solidFill>
                <a:latin typeface="Calibri" panose="020F0502020204030204" pitchFamily="34" charset="0"/>
                <a:cs typeface="Calibri" panose="020F0502020204030204" pitchFamily="34" charset="0"/>
              </a:rPr>
            </a:br>
            <a:br>
              <a:rPr lang="en-US" sz="3600" b="1" kern="1200" dirty="0">
                <a:solidFill>
                  <a:schemeClr val="tx1"/>
                </a:solidFill>
                <a:latin typeface="Calibri" panose="020F0502020204030204" pitchFamily="34" charset="0"/>
                <a:cs typeface="Calibri" panose="020F0502020204030204" pitchFamily="34" charset="0"/>
              </a:rPr>
            </a:br>
            <a:r>
              <a:rPr lang="en-US" sz="2700" b="1" dirty="0">
                <a:latin typeface="Calibri" panose="020F0502020204030204" pitchFamily="34" charset="0"/>
                <a:cs typeface="Calibri" panose="020F0502020204030204" pitchFamily="34" charset="0"/>
              </a:rPr>
              <a:t>Biomedical Graduate Studies</a:t>
            </a: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Dr. Sharon M. Ravitch</a:t>
            </a:r>
            <a:br>
              <a:rPr lang="en-US" sz="22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August 20, 2021 </a:t>
            </a:r>
            <a:br>
              <a:rPr lang="en-US" sz="3200" b="1" dirty="0">
                <a:latin typeface="Calibri" panose="020F0502020204030204" pitchFamily="34" charset="0"/>
                <a:cs typeface="Calibri" panose="020F0502020204030204" pitchFamily="34" charset="0"/>
              </a:rPr>
            </a:b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27" name="Content Placeholder 26">
            <a:extLst>
              <a:ext uri="{FF2B5EF4-FFF2-40B4-BE49-F238E27FC236}">
                <a16:creationId xmlns:a16="http://schemas.microsoft.com/office/drawing/2014/main" id="{F959C6AA-A183-4CFB-B242-732926CF5FE9}"/>
              </a:ext>
            </a:extLst>
          </p:cNvPr>
          <p:cNvSpPr>
            <a:spLocks noGrp="1"/>
          </p:cNvSpPr>
          <p:nvPr>
            <p:ph idx="1"/>
          </p:nvPr>
        </p:nvSpPr>
        <p:spPr>
          <a:xfrm>
            <a:off x="6007366" y="4365170"/>
            <a:ext cx="5756994" cy="2492829"/>
          </a:xfrm>
        </p:spPr>
        <p:txBody>
          <a:bodyPr vert="horz" lIns="91440" tIns="45720" rIns="91440" bIns="45720" rtlCol="0" anchor="ctr">
            <a:normAutofit/>
          </a:bodyPr>
          <a:lstStyle/>
          <a:p>
            <a:pPr marL="0" indent="0" algn="ctr">
              <a:buNone/>
            </a:pPr>
            <a:endParaRPr lang="en-US" sz="3300"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lgn="ctr">
              <a:spcAft>
                <a:spcPts val="600"/>
              </a:spcAft>
              <a:buNone/>
            </a:pPr>
            <a:endParaRPr lang="en-US" b="1" dirty="0">
              <a:latin typeface="Calibri" panose="020F0502020204030204" pitchFamily="34" charset="0"/>
              <a:cs typeface="Calibri" panose="020F0502020204030204" pitchFamily="34" charset="0"/>
            </a:endParaRPr>
          </a:p>
          <a:p>
            <a:pPr marL="0" indent="0" algn="ctr">
              <a:spcAft>
                <a:spcPts val="600"/>
              </a:spcAft>
              <a:buNone/>
            </a:pPr>
            <a:endParaRPr lang="en-US" b="1" dirty="0">
              <a:latin typeface="Calibri" panose="020F0502020204030204" pitchFamily="34" charset="0"/>
              <a:cs typeface="Calibri" panose="020F0502020204030204" pitchFamily="34" charset="0"/>
            </a:endParaRPr>
          </a:p>
          <a:p>
            <a:pPr marL="0" indent="0" algn="ctr">
              <a:spcAft>
                <a:spcPts val="600"/>
              </a:spcAft>
              <a:buNone/>
            </a:pPr>
            <a:endParaRPr lang="en-US" b="1" dirty="0">
              <a:latin typeface="Calibri" panose="020F0502020204030204" pitchFamily="34" charset="0"/>
              <a:cs typeface="Calibri" panose="020F0502020204030204" pitchFamily="34" charset="0"/>
            </a:endParaRPr>
          </a:p>
          <a:p>
            <a:pPr marL="0" indent="0" algn="ctr">
              <a:spcAft>
                <a:spcPts val="600"/>
              </a:spcAft>
              <a:buNone/>
            </a:pPr>
            <a:endParaRPr lang="en-US" b="1" dirty="0">
              <a:latin typeface="Calibri" panose="020F0502020204030204" pitchFamily="34" charset="0"/>
              <a:cs typeface="Calibri" panose="020F0502020204030204" pitchFamily="34" charset="0"/>
            </a:endParaRPr>
          </a:p>
          <a:p>
            <a:pPr marL="0" indent="0" algn="ctr">
              <a:spcAft>
                <a:spcPts val="600"/>
              </a:spcAft>
              <a:buNone/>
            </a:pPr>
            <a:endParaRPr lang="en-US" sz="7400" b="1" dirty="0">
              <a:latin typeface="Calibri" panose="020F0502020204030204" pitchFamily="34" charset="0"/>
              <a:cs typeface="Calibri" panose="020F0502020204030204" pitchFamily="34" charset="0"/>
            </a:endParaRPr>
          </a:p>
          <a:p>
            <a:pPr marL="0" indent="0" algn="ctr">
              <a:spcAft>
                <a:spcPts val="600"/>
              </a:spcAft>
              <a:buNone/>
            </a:pPr>
            <a:endParaRPr lang="en-US" b="1" kern="1200" dirty="0">
              <a:solidFill>
                <a:schemeClr val="tx1"/>
              </a:solidFill>
              <a:latin typeface="+mn-lt"/>
              <a:ea typeface="+mn-ea"/>
              <a:cs typeface="+mn-cs"/>
            </a:endParaRPr>
          </a:p>
          <a:p>
            <a:pPr marL="0" indent="0" algn="ctr">
              <a:buNone/>
            </a:pPr>
            <a:endParaRPr lang="en-US" sz="1600" kern="1200" dirty="0">
              <a:solidFill>
                <a:schemeClr val="tx1"/>
              </a:solidFill>
              <a:latin typeface="+mn-lt"/>
              <a:ea typeface="+mn-ea"/>
              <a:cs typeface="+mn-cs"/>
            </a:endParaRPr>
          </a:p>
        </p:txBody>
      </p:sp>
      <p:pic>
        <p:nvPicPr>
          <p:cNvPr id="23" name="Content Placeholder 6" descr="A sign on the side of a brick wall&#10;&#10;Description automatically generated">
            <a:extLst>
              <a:ext uri="{FF2B5EF4-FFF2-40B4-BE49-F238E27FC236}">
                <a16:creationId xmlns:a16="http://schemas.microsoft.com/office/drawing/2014/main" id="{4A0B7E1E-3300-914C-BFBD-8A73BF2B0475}"/>
              </a:ext>
            </a:extLst>
          </p:cNvPr>
          <p:cNvPicPr>
            <a:picLocks noChangeAspect="1"/>
          </p:cNvPicPr>
          <p:nvPr/>
        </p:nvPicPr>
        <p:blipFill rotWithShape="1">
          <a:blip r:embed="rId3"/>
          <a:srcRect t="4270" r="-1" b="10453"/>
          <a:stretch/>
        </p:blipFill>
        <p:spPr>
          <a:xfrm>
            <a:off x="108857" y="3145971"/>
            <a:ext cx="5050972" cy="3603171"/>
          </a:xfrm>
          <a:prstGeom prst="rect">
            <a:avLst/>
          </a:prstGeom>
        </p:spPr>
      </p:pic>
      <p:sp>
        <p:nvSpPr>
          <p:cNvPr id="6" name="TextBox 5">
            <a:extLst>
              <a:ext uri="{FF2B5EF4-FFF2-40B4-BE49-F238E27FC236}">
                <a16:creationId xmlns:a16="http://schemas.microsoft.com/office/drawing/2014/main" id="{1EBAA1FC-491D-E142-B816-2216114C10A3}"/>
              </a:ext>
            </a:extLst>
          </p:cNvPr>
          <p:cNvSpPr txBox="1"/>
          <p:nvPr/>
        </p:nvSpPr>
        <p:spPr>
          <a:xfrm>
            <a:off x="528810" y="5122843"/>
            <a:ext cx="4295546" cy="1547588"/>
          </a:xfrm>
          <a:prstGeom prst="rect">
            <a:avLst/>
          </a:prstGeom>
        </p:spPr>
        <p:txBody>
          <a:bodyPr vert="horz" lIns="91440" tIns="45720" rIns="91440" bIns="45720" rtlCol="0">
            <a:normAutofit/>
          </a:bodyPr>
          <a:lstStyle/>
          <a:p>
            <a:pPr>
              <a:lnSpc>
                <a:spcPct val="90000"/>
              </a:lnSpc>
              <a:spcAft>
                <a:spcPts val="600"/>
              </a:spcAft>
            </a:pPr>
            <a:endParaRPr lang="en-US" sz="2000" b="1" dirty="0"/>
          </a:p>
          <a:p>
            <a:pPr>
              <a:lnSpc>
                <a:spcPct val="90000"/>
              </a:lnSpc>
              <a:spcAft>
                <a:spcPts val="600"/>
              </a:spcAft>
            </a:pPr>
            <a:endParaRPr lang="en-US" sz="2000" b="1" dirty="0"/>
          </a:p>
        </p:txBody>
      </p:sp>
      <p:pic>
        <p:nvPicPr>
          <p:cNvPr id="10" name="Picture 2" descr="Let Nature Unite Us! - The Conservation Foundation">
            <a:extLst>
              <a:ext uri="{FF2B5EF4-FFF2-40B4-BE49-F238E27FC236}">
                <a16:creationId xmlns:a16="http://schemas.microsoft.com/office/drawing/2014/main" id="{774B116C-68A9-344C-89AE-CA1BB7F77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310" y="97971"/>
            <a:ext cx="6838833" cy="665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7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B34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lack History Month: What Is Intersectionality? | by Beloved Community |  Medium">
            <a:hlinkClick r:id="rId2"/>
            <a:extLst>
              <a:ext uri="{FF2B5EF4-FFF2-40B4-BE49-F238E27FC236}">
                <a16:creationId xmlns:a16="http://schemas.microsoft.com/office/drawing/2014/main" id="{A74FC458-B1B8-4546-ADAF-9414AD72EC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9555" y="487090"/>
            <a:ext cx="4172108" cy="278104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B34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Kimberle Williams Crenshaw Quote: “If we aren't intersectional, some of us,  the most vulnerable, are going to fall through the cracks.” (12 wallpapers)  - Quotefancy">
            <a:hlinkClick r:id="rId4"/>
            <a:extLst>
              <a:ext uri="{FF2B5EF4-FFF2-40B4-BE49-F238E27FC236}">
                <a16:creationId xmlns:a16="http://schemas.microsoft.com/office/drawing/2014/main" id="{5C57BA3A-DDFC-AD48-A2E2-C2298ADC39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9555" y="3603669"/>
            <a:ext cx="4172108" cy="2767241"/>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9.2 Categories of Diversity - College Success | OpenStax">
            <a:hlinkClick r:id="rId6"/>
            <a:extLst>
              <a:ext uri="{FF2B5EF4-FFF2-40B4-BE49-F238E27FC236}">
                <a16:creationId xmlns:a16="http://schemas.microsoft.com/office/drawing/2014/main" id="{34F315B0-09DF-B84B-A6F7-C8F1E99CAA9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111218" y="650497"/>
            <a:ext cx="649295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9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265" y="505609"/>
            <a:ext cx="6897841" cy="263648"/>
          </a:xfrm>
        </p:spPr>
        <p:txBody>
          <a:bodyPr>
            <a:normAutofit fontScale="90000"/>
          </a:bodyPr>
          <a:lstStyle/>
          <a:p>
            <a:r>
              <a:rPr lang="en-US" b="1" dirty="0">
                <a:latin typeface="Calibri" panose="020F0502020204030204" pitchFamily="34" charset="0"/>
                <a:cs typeface="Calibri" panose="020F0502020204030204" pitchFamily="34" charset="0"/>
              </a:rPr>
              <a:t>Racial and Identity-based Stress</a:t>
            </a:r>
          </a:p>
        </p:txBody>
      </p:sp>
      <p:sp>
        <p:nvSpPr>
          <p:cNvPr id="3" name="Content Placeholder 2"/>
          <p:cNvSpPr>
            <a:spLocks noGrp="1"/>
          </p:cNvSpPr>
          <p:nvPr>
            <p:ph sz="quarter" idx="1"/>
          </p:nvPr>
        </p:nvSpPr>
        <p:spPr>
          <a:xfrm>
            <a:off x="188686" y="1147388"/>
            <a:ext cx="7329713" cy="5458587"/>
          </a:xfrm>
        </p:spPr>
        <p:txBody>
          <a:bodyPr>
            <a:normAutofit fontScale="55000" lnSpcReduction="20000"/>
          </a:bodyPr>
          <a:lstStyle/>
          <a:p>
            <a:pPr marL="0" indent="0">
              <a:buNone/>
            </a:pPr>
            <a:r>
              <a:rPr lang="en-US" sz="3600" b="1" dirty="0">
                <a:latin typeface="Calibri" panose="020F0502020204030204" pitchFamily="34" charset="0"/>
                <a:cs typeface="Calibri" panose="020F0502020204030204" pitchFamily="34" charset="0"/>
              </a:rPr>
              <a:t>Racial microaggressions </a:t>
            </a:r>
            <a:r>
              <a:rPr lang="en-US" sz="3600" dirty="0">
                <a:latin typeface="Calibri" panose="020F0502020204030204" pitchFamily="34" charset="0"/>
                <a:cs typeface="Calibri" panose="020F0502020204030204" pitchFamily="34" charset="0"/>
              </a:rPr>
              <a:t>are subtle but powerful slights, insults, and demeaning occurrences in social places that are experienced by people of color and that accrue over time to eclipse experience, trust, and wellbeing. (Sue, 2009)</a:t>
            </a:r>
          </a:p>
          <a:p>
            <a:pPr marL="0" indent="0">
              <a:buNone/>
            </a:pPr>
            <a:endParaRPr lang="en-US" sz="3600" dirty="0">
              <a:latin typeface="Calibri" panose="020F0502020204030204" pitchFamily="34" charset="0"/>
              <a:cs typeface="Calibri" panose="020F0502020204030204" pitchFamily="34" charset="0"/>
            </a:endParaRPr>
          </a:p>
          <a:p>
            <a:pPr marL="0" indent="0">
              <a:buNone/>
            </a:pPr>
            <a:r>
              <a:rPr lang="en-US" sz="3600" b="1" dirty="0">
                <a:latin typeface="Calibri" panose="020F0502020204030204" pitchFamily="34" charset="0"/>
                <a:cs typeface="Calibri" panose="020F0502020204030204" pitchFamily="34" charset="0"/>
              </a:rPr>
              <a:t>Vicarious racial stress </a:t>
            </a:r>
            <a:r>
              <a:rPr lang="en-US" sz="3600" dirty="0">
                <a:latin typeface="Calibri" panose="020F0502020204030204" pitchFamily="34" charset="0"/>
                <a:cs typeface="Calibri" panose="020F0502020204030204" pitchFamily="34" charset="0"/>
              </a:rPr>
              <a:t>is the observation of racial microaggressions in the work environment. It is coupled with a feeling of powerlessness to made a difference or to interrupt or fearful of confronting the perpetrator(s) who often have no awareness of their impact. </a:t>
            </a:r>
          </a:p>
          <a:p>
            <a:pPr marL="0" indent="0">
              <a:buNone/>
            </a:pPr>
            <a:endParaRPr lang="en-US" sz="3600" dirty="0">
              <a:latin typeface="Calibri" panose="020F0502020204030204" pitchFamily="34" charset="0"/>
              <a:cs typeface="Calibri" panose="020F0502020204030204" pitchFamily="34" charset="0"/>
            </a:endParaRPr>
          </a:p>
          <a:p>
            <a:pPr marL="0" indent="0">
              <a:buNone/>
            </a:pPr>
            <a:r>
              <a:rPr lang="en-US" sz="3600" dirty="0">
                <a:latin typeface="Calibri" panose="020F0502020204030204" pitchFamily="34" charset="0"/>
                <a:cs typeface="Calibri" panose="020F0502020204030204" pitchFamily="34" charset="0"/>
              </a:rPr>
              <a:t>White people have been taught that racism is a moral failing and that we must defend ourselves when we are called out rather than engaging in “humble inquiry.” White fragility, grievance, and preoccupation with intention rather than impact continues to hurt people of color and their trajectories.</a:t>
            </a:r>
          </a:p>
          <a:p>
            <a:pPr marL="0" indent="0">
              <a:lnSpc>
                <a:spcPct val="120000"/>
              </a:lnSpc>
              <a:spcBef>
                <a:spcPts val="0"/>
              </a:spcBef>
              <a:buNone/>
            </a:pPr>
            <a:endParaRPr lang="en-US" sz="33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3300" b="1" dirty="0">
              <a:latin typeface="Calibri" panose="020F0502020204030204" pitchFamily="34" charset="0"/>
              <a:cs typeface="Calibri" panose="020F0502020204030204" pitchFamily="34" charset="0"/>
            </a:endParaRPr>
          </a:p>
          <a:p>
            <a:pPr marL="0" indent="0">
              <a:lnSpc>
                <a:spcPct val="120000"/>
              </a:lnSpc>
              <a:spcBef>
                <a:spcPts val="0"/>
              </a:spcBef>
              <a:buNone/>
            </a:pPr>
            <a:r>
              <a:rPr lang="en-US" sz="3300" b="1" dirty="0">
                <a:latin typeface="Calibri" panose="020F0502020204030204" pitchFamily="34" charset="0"/>
                <a:cs typeface="Calibri" panose="020F0502020204030204" pitchFamily="34" charset="0"/>
              </a:rPr>
              <a:t>“The pressure to maintain this superficial veneer </a:t>
            </a:r>
          </a:p>
          <a:p>
            <a:pPr marL="0" indent="0">
              <a:lnSpc>
                <a:spcPct val="120000"/>
              </a:lnSpc>
              <a:spcBef>
                <a:spcPts val="0"/>
              </a:spcBef>
              <a:buNone/>
            </a:pPr>
            <a:r>
              <a:rPr lang="en-US" sz="3300" b="1" dirty="0">
                <a:latin typeface="Calibri" panose="020F0502020204030204" pitchFamily="34" charset="0"/>
                <a:cs typeface="Calibri" panose="020F0502020204030204" pitchFamily="34" charset="0"/>
              </a:rPr>
              <a:t>of civility and courtesy </a:t>
            </a:r>
          </a:p>
          <a:p>
            <a:pPr marL="0" indent="0">
              <a:lnSpc>
                <a:spcPct val="120000"/>
              </a:lnSpc>
              <a:spcBef>
                <a:spcPts val="0"/>
              </a:spcBef>
              <a:buNone/>
            </a:pPr>
            <a:r>
              <a:rPr lang="en-US" sz="3300" b="1" dirty="0">
                <a:latin typeface="Calibri" panose="020F0502020204030204" pitchFamily="34" charset="0"/>
                <a:cs typeface="Calibri" panose="020F0502020204030204" pitchFamily="34" charset="0"/>
              </a:rPr>
              <a:t>really hurts us in having difficult conversations.” </a:t>
            </a:r>
            <a:r>
              <a:rPr lang="en-US" sz="2500" dirty="0">
                <a:latin typeface="Calibri" panose="020F0502020204030204" pitchFamily="34" charset="0"/>
                <a:cs typeface="Calibri" panose="020F0502020204030204" pitchFamily="34" charset="0"/>
              </a:rPr>
              <a:t>(Coleman, 2013)</a:t>
            </a:r>
          </a:p>
          <a:p>
            <a:pPr marL="0" indent="0">
              <a:buNone/>
            </a:pPr>
            <a:endParaRPr lang="en-US" sz="2600" dirty="0">
              <a:solidFill>
                <a:srgbClr val="674A40"/>
              </a:solidFill>
            </a:endParaRPr>
          </a:p>
          <a:p>
            <a:pPr marL="0" indent="0">
              <a:lnSpc>
                <a:spcPct val="120000"/>
              </a:lnSpc>
              <a:spcBef>
                <a:spcPts val="0"/>
              </a:spcBef>
              <a:buNone/>
            </a:pPr>
            <a:endParaRPr lang="en-US" sz="26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26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2600" b="1"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2600" b="1" dirty="0">
              <a:latin typeface="Calibri" panose="020F0502020204030204" pitchFamily="34" charset="0"/>
              <a:cs typeface="Calibri" panose="020F0502020204030204" pitchFamily="34" charset="0"/>
            </a:endParaRPr>
          </a:p>
          <a:p>
            <a:endParaRPr lang="en-US" sz="2000" dirty="0">
              <a:solidFill>
                <a:srgbClr val="674A40"/>
              </a:solidFill>
            </a:endParaRPr>
          </a:p>
        </p:txBody>
      </p:sp>
      <p:pic>
        <p:nvPicPr>
          <p:cNvPr id="4" name="Picture 3" descr="Graffiti on a wall&#10;&#10;Description automatically generated">
            <a:extLst>
              <a:ext uri="{FF2B5EF4-FFF2-40B4-BE49-F238E27FC236}">
                <a16:creationId xmlns:a16="http://schemas.microsoft.com/office/drawing/2014/main" id="{240449CA-F7CD-E245-B3E2-F0DC8CC2C999}"/>
              </a:ext>
            </a:extLst>
          </p:cNvPr>
          <p:cNvPicPr>
            <a:picLocks noChangeAspect="1"/>
          </p:cNvPicPr>
          <p:nvPr/>
        </p:nvPicPr>
        <p:blipFill rotWithShape="1">
          <a:blip r:embed="rId2"/>
          <a:srcRect r="1950" b="1"/>
          <a:stretch/>
        </p:blipFill>
        <p:spPr>
          <a:xfrm>
            <a:off x="7777935" y="659792"/>
            <a:ext cx="4114800" cy="5458587"/>
          </a:xfrm>
          <a:prstGeom prst="rect">
            <a:avLst/>
          </a:prstGeom>
        </p:spPr>
      </p:pic>
    </p:spTree>
    <p:extLst>
      <p:ext uri="{BB962C8B-B14F-4D97-AF65-F5344CB8AC3E}">
        <p14:creationId xmlns:p14="http://schemas.microsoft.com/office/powerpoint/2010/main" val="108653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557190"/>
            <a:ext cx="5170852" cy="1024867"/>
          </a:xfrm>
        </p:spPr>
        <p:txBody>
          <a:bodyPr>
            <a:noAutofit/>
          </a:bodyPr>
          <a:lstStyle/>
          <a:p>
            <a:r>
              <a:rPr lang="en-US" sz="3600" b="1" dirty="0">
                <a:latin typeface="Calibri" panose="020F0502020204030204" pitchFamily="34" charset="0"/>
                <a:cs typeface="Calibri" panose="020F0502020204030204" pitchFamily="34" charset="0"/>
              </a:rPr>
              <a:t>Racial Stress,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Racial Suppression,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Racial Fatigue</a:t>
            </a:r>
          </a:p>
        </p:txBody>
      </p:sp>
      <p:sp>
        <p:nvSpPr>
          <p:cNvPr id="3" name="Content Placeholder 2"/>
          <p:cNvSpPr>
            <a:spLocks noGrp="1"/>
          </p:cNvSpPr>
          <p:nvPr>
            <p:ph idx="1"/>
          </p:nvPr>
        </p:nvSpPr>
        <p:spPr>
          <a:xfrm>
            <a:off x="648930" y="1784733"/>
            <a:ext cx="5180245" cy="4790238"/>
          </a:xfrm>
        </p:spPr>
        <p:txBody>
          <a:bodyPr>
            <a:normAutofit/>
          </a:bodyPr>
          <a:lstStyle/>
          <a:p>
            <a:pPr marL="0" indent="0">
              <a:buNone/>
            </a:pPr>
            <a:endParaRPr lang="en-US" sz="1700" b="1" dirty="0">
              <a:latin typeface="Arno Pro" pitchFamily="18" charset="0"/>
            </a:endParaRPr>
          </a:p>
          <a:p>
            <a:pPr marL="0" indent="0">
              <a:buNone/>
            </a:pPr>
            <a:r>
              <a:rPr lang="en-US" sz="2000" dirty="0">
                <a:latin typeface="Calibri" panose="020F0502020204030204" pitchFamily="34" charset="0"/>
                <a:cs typeface="Calibri" panose="020F0502020204030204" pitchFamily="34" charset="0"/>
              </a:rPr>
              <a:t>“Often, due to my position, it is perceived as merely the lens through which I see the world; my position has led others to decide that I am simply a hypercritical or pessimistic person (which couldn't be farther from the truth).”</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“Bringing up an ‘issue’ makes one seem like a troublemaker.  I have brought issues, only to be met with raised eyebrows. It is very frustrating.  It is like a scene in “The Emperor’s New Clothes.”  No one wants to point the finger, and if you do, you’re deemed ‘mistaken.’ There is a huge sense of denial going on.”</a:t>
            </a:r>
          </a:p>
          <a:p>
            <a:pPr marL="0" indent="0">
              <a:buNone/>
            </a:pPr>
            <a:r>
              <a:rPr lang="en-US" sz="1600" dirty="0"/>
              <a:t> (</a:t>
            </a:r>
            <a:r>
              <a:rPr lang="en-US" sz="1600" dirty="0">
                <a:latin typeface="Calibri" panose="020F0502020204030204" pitchFamily="34" charset="0"/>
                <a:cs typeface="Calibri" panose="020F0502020204030204" pitchFamily="34" charset="0"/>
              </a:rPr>
              <a:t>Coleman, 2013)</a:t>
            </a:r>
          </a:p>
          <a:p>
            <a:pPr marL="0" indent="0">
              <a:buNone/>
            </a:pPr>
            <a:endParaRPr lang="en-US" sz="1600" dirty="0"/>
          </a:p>
          <a:p>
            <a:pPr marL="0" indent="0">
              <a:buNone/>
            </a:pPr>
            <a:endParaRPr lang="en-US" sz="1700" dirty="0"/>
          </a:p>
        </p:txBody>
      </p:sp>
      <p:pic>
        <p:nvPicPr>
          <p:cNvPr id="5" name="Picture 6" descr="Racism, Stress &amp; Chronic Illness – The Curly Therapist">
            <a:hlinkClick r:id="rId2"/>
            <a:extLst>
              <a:ext uri="{FF2B5EF4-FFF2-40B4-BE49-F238E27FC236}">
                <a16:creationId xmlns:a16="http://schemas.microsoft.com/office/drawing/2014/main" id="{2A3E8A1A-858F-DD45-9E0B-80FDC10DC7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4" r="4215" b="2"/>
          <a:stretch/>
        </p:blipFill>
        <p:spPr bwMode="auto">
          <a:xfrm>
            <a:off x="6182943" y="159657"/>
            <a:ext cx="5675227" cy="641531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C6CB-C0A1-0245-9A54-6D52ABD58EFE}"/>
              </a:ext>
            </a:extLst>
          </p:cNvPr>
          <p:cNvSpPr>
            <a:spLocks noGrp="1"/>
          </p:cNvSpPr>
          <p:nvPr>
            <p:ph type="title"/>
          </p:nvPr>
        </p:nvSpPr>
        <p:spPr/>
        <p:txBody>
          <a:bodyPr/>
          <a:lstStyle/>
          <a:p>
            <a:endParaRPr lang="en-US" dirty="0"/>
          </a:p>
        </p:txBody>
      </p:sp>
      <p:pic>
        <p:nvPicPr>
          <p:cNvPr id="4" name="Picture 2">
            <a:extLst>
              <a:ext uri="{FF2B5EF4-FFF2-40B4-BE49-F238E27FC236}">
                <a16:creationId xmlns:a16="http://schemas.microsoft.com/office/drawing/2014/main" id="{20BC3E3F-69C4-034F-A308-B6AC857AC5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9561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motional Labor Invoice | Not In Our Town Princeton">
            <a:hlinkClick r:id="rId4"/>
            <a:extLst>
              <a:ext uri="{FF2B5EF4-FFF2-40B4-BE49-F238E27FC236}">
                <a16:creationId xmlns:a16="http://schemas.microsoft.com/office/drawing/2014/main" id="{A26EEB55-FA42-3048-B3F6-9CF309076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6178" y="0"/>
            <a:ext cx="62358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2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4965430" y="629268"/>
            <a:ext cx="6586491" cy="1286160"/>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ct val="100000"/>
              <a:buFont typeface="Calibri"/>
              <a:buNone/>
            </a:pPr>
            <a:r>
              <a:rPr lang="en-US" sz="2800" b="1" dirty="0">
                <a:latin typeface="Calibri"/>
                <a:ea typeface="Calibri"/>
                <a:cs typeface="Calibri"/>
                <a:sym typeface="Calibri"/>
              </a:rPr>
              <a:t>5 Reflexive Scans to Identify Your Own Invisible Logics</a:t>
            </a:r>
            <a:endParaRPr lang="en-US" sz="2800" dirty="0"/>
          </a:p>
        </p:txBody>
      </p:sp>
      <p:sp>
        <p:nvSpPr>
          <p:cNvPr id="265" name="Google Shape;265;p18"/>
          <p:cNvSpPr txBox="1">
            <a:spLocks noGrp="1"/>
          </p:cNvSpPr>
          <p:nvPr>
            <p:ph type="body" idx="1"/>
          </p:nvPr>
        </p:nvSpPr>
        <p:spPr>
          <a:xfrm>
            <a:off x="4408715" y="2198914"/>
            <a:ext cx="7674428" cy="4386939"/>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2100"/>
              <a:buNone/>
            </a:pPr>
            <a:r>
              <a:rPr lang="en-US" sz="1600" b="1" dirty="0">
                <a:latin typeface="Calibri"/>
                <a:ea typeface="Calibri"/>
                <a:cs typeface="Calibri"/>
                <a:sym typeface="Calibri"/>
              </a:rPr>
              <a:t>Emotional labor scan</a:t>
            </a:r>
            <a:r>
              <a:rPr lang="en-US" sz="1600" dirty="0">
                <a:latin typeface="Calibri"/>
                <a:ea typeface="Calibri"/>
                <a:cs typeface="Calibri"/>
                <a:sym typeface="Calibri"/>
              </a:rPr>
              <a:t>: Am I aware of </a:t>
            </a:r>
            <a:r>
              <a:rPr lang="en-US" sz="1600" u="sng" dirty="0">
                <a:latin typeface="Calibri"/>
                <a:ea typeface="Calibri"/>
                <a:cs typeface="Calibri"/>
                <a:sym typeface="Calibri"/>
                <a:hlinkClick r:id="rId3"/>
              </a:rPr>
              <a:t>emotional labor</a:t>
            </a:r>
            <a:r>
              <a:rPr lang="en-US" sz="1600" dirty="0">
                <a:latin typeface="Calibri"/>
                <a:ea typeface="Calibri"/>
                <a:cs typeface="Calibri"/>
                <a:sym typeface="Calibri"/>
              </a:rPr>
              <a:t> (the ways that people must manage certain emotions at work in relation to hierarchy), both my own and that of others? Am I causing emotional labor demands from people around me? Am I unintentionally creating the conditions for others to withhold their authentic reactions and ideas?</a:t>
            </a:r>
            <a:endParaRPr lang="en-US" sz="1600" dirty="0"/>
          </a:p>
          <a:p>
            <a:pPr marL="0" lvl="0" indent="0" rtl="0">
              <a:spcBef>
                <a:spcPts val="1000"/>
              </a:spcBef>
              <a:spcAft>
                <a:spcPts val="0"/>
              </a:spcAft>
              <a:buClr>
                <a:schemeClr val="dk1"/>
              </a:buClr>
              <a:buSzPts val="2100"/>
              <a:buNone/>
            </a:pPr>
            <a:r>
              <a:rPr lang="en-US" sz="1600" b="1" dirty="0">
                <a:latin typeface="Calibri"/>
                <a:ea typeface="Calibri"/>
                <a:cs typeface="Calibri"/>
                <a:sym typeface="Calibri"/>
              </a:rPr>
              <a:t>Power and norms scan</a:t>
            </a:r>
            <a:r>
              <a:rPr lang="en-US" sz="1600" dirty="0">
                <a:latin typeface="Calibri"/>
                <a:ea typeface="Calibri"/>
                <a:cs typeface="Calibri"/>
                <a:sym typeface="Calibri"/>
              </a:rPr>
              <a:t>: What are the norms of communication in this class/meeting? Who decides these norms? Who do they benefit? What happens when they are challenged and how does that shape others’ behavior?</a:t>
            </a:r>
            <a:endParaRPr lang="en-US" sz="1600" dirty="0"/>
          </a:p>
          <a:p>
            <a:pPr marL="0" lvl="0" indent="0" rtl="0">
              <a:spcBef>
                <a:spcPts val="1000"/>
              </a:spcBef>
              <a:spcAft>
                <a:spcPts val="0"/>
              </a:spcAft>
              <a:buClr>
                <a:schemeClr val="dk1"/>
              </a:buClr>
              <a:buSzPts val="2100"/>
              <a:buNone/>
            </a:pPr>
            <a:r>
              <a:rPr lang="en-US" sz="1600" b="1" dirty="0">
                <a:latin typeface="Calibri"/>
                <a:ea typeface="Calibri"/>
                <a:cs typeface="Calibri"/>
                <a:sym typeface="Calibri"/>
              </a:rPr>
              <a:t>Invisible logics scan</a:t>
            </a:r>
            <a:r>
              <a:rPr lang="en-US" sz="1600" dirty="0">
                <a:latin typeface="Calibri"/>
                <a:ea typeface="Calibri"/>
                <a:cs typeface="Calibri"/>
                <a:sym typeface="Calibri"/>
              </a:rPr>
              <a:t>: What invisible logics shape communication in this space? Which logics are spoken, and which are tacit? What shapes these logics?</a:t>
            </a:r>
            <a:endParaRPr lang="en-US" sz="1600" dirty="0"/>
          </a:p>
          <a:p>
            <a:pPr marL="0" lvl="0" indent="0" rtl="0">
              <a:spcBef>
                <a:spcPts val="1000"/>
              </a:spcBef>
              <a:spcAft>
                <a:spcPts val="0"/>
              </a:spcAft>
              <a:buClr>
                <a:schemeClr val="dk1"/>
              </a:buClr>
              <a:buSzPts val="2100"/>
              <a:buNone/>
            </a:pPr>
            <a:r>
              <a:rPr lang="en-US" sz="1600" b="1" dirty="0">
                <a:latin typeface="Calibri"/>
                <a:ea typeface="Calibri"/>
                <a:cs typeface="Calibri"/>
                <a:sym typeface="Calibri"/>
              </a:rPr>
              <a:t>Deflection scan</a:t>
            </a:r>
            <a:r>
              <a:rPr lang="en-US" sz="1600" dirty="0">
                <a:latin typeface="Calibri"/>
                <a:ea typeface="Calibri"/>
                <a:cs typeface="Calibri"/>
                <a:sym typeface="Calibri"/>
              </a:rPr>
              <a:t>: Am I deflecting, reacting from shame, being defensive, or resisting hearing truths that feel threatening to my identity or sense of self? Do I feel overly entitled to personal comfort in classroom discourse?</a:t>
            </a:r>
            <a:endParaRPr lang="en-US" sz="1600" dirty="0"/>
          </a:p>
          <a:p>
            <a:pPr marL="0" lvl="0" indent="0" rtl="0">
              <a:spcBef>
                <a:spcPts val="1000"/>
              </a:spcBef>
              <a:spcAft>
                <a:spcPts val="0"/>
              </a:spcAft>
              <a:buClr>
                <a:schemeClr val="dk1"/>
              </a:buClr>
              <a:buSzPts val="2100"/>
              <a:buNone/>
            </a:pPr>
            <a:r>
              <a:rPr lang="en-US" sz="1600" b="1" dirty="0">
                <a:latin typeface="Calibri"/>
                <a:ea typeface="Calibri"/>
                <a:cs typeface="Calibri"/>
                <a:sym typeface="Calibri"/>
              </a:rPr>
              <a:t>Societal trope scan</a:t>
            </a:r>
            <a:r>
              <a:rPr lang="en-US" sz="1600" dirty="0">
                <a:latin typeface="Calibri"/>
                <a:ea typeface="Calibri"/>
                <a:cs typeface="Calibri"/>
                <a:sym typeface="Calibri"/>
              </a:rPr>
              <a:t>: Am I sufficiently aware of societal tropes (for example, the angry Black woman)? Am I noticing how these stereotypes make people feel frustrated and dehumanized in real time? How am I making sense of this? How am I showing up in this?</a:t>
            </a:r>
            <a:endParaRPr lang="en-US" sz="1600" dirty="0"/>
          </a:p>
          <a:p>
            <a:pPr marL="0" lvl="0" indent="0" rtl="0">
              <a:spcBef>
                <a:spcPts val="1000"/>
              </a:spcBef>
              <a:spcAft>
                <a:spcPts val="0"/>
              </a:spcAft>
              <a:buClr>
                <a:schemeClr val="dk1"/>
              </a:buClr>
              <a:buSzPts val="1800"/>
              <a:buNone/>
            </a:pPr>
            <a:r>
              <a:rPr lang="en-US" sz="1300" dirty="0">
                <a:latin typeface="Calibri"/>
                <a:ea typeface="Calibri"/>
                <a:cs typeface="Calibri"/>
                <a:sym typeface="Calibri"/>
              </a:rPr>
              <a:t>(Ravitch, 2021)</a:t>
            </a:r>
            <a:endParaRPr lang="en-US" sz="1300" dirty="0"/>
          </a:p>
          <a:p>
            <a:pPr marL="0" lvl="0" indent="0" rtl="0">
              <a:spcBef>
                <a:spcPts val="1000"/>
              </a:spcBef>
              <a:spcAft>
                <a:spcPts val="0"/>
              </a:spcAft>
              <a:buClr>
                <a:schemeClr val="dk1"/>
              </a:buClr>
              <a:buSzPts val="2800"/>
              <a:buNone/>
            </a:pPr>
            <a:endParaRPr lang="en-US" sz="1300" dirty="0"/>
          </a:p>
        </p:txBody>
      </p:sp>
      <p:pic>
        <p:nvPicPr>
          <p:cNvPr id="4" name="Picture 2" descr="S.P.A.R.K. Equity In Action - Spark Equity In Action">
            <a:hlinkClick r:id="rId4"/>
            <a:extLst>
              <a:ext uri="{FF2B5EF4-FFF2-40B4-BE49-F238E27FC236}">
                <a16:creationId xmlns:a16="http://schemas.microsoft.com/office/drawing/2014/main" id="{520DB2C9-59A9-4244-9130-51E5215F45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979" r="9550"/>
          <a:stretch/>
        </p:blipFill>
        <p:spPr bwMode="auto">
          <a:xfrm>
            <a:off x="185057" y="206829"/>
            <a:ext cx="4049486" cy="6444342"/>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39B7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57D05-E043-2647-97EB-E8F26EF5BC1F}"/>
              </a:ext>
            </a:extLst>
          </p:cNvPr>
          <p:cNvSpPr>
            <a:spLocks noGrp="1"/>
          </p:cNvSpPr>
          <p:nvPr>
            <p:ph type="title"/>
          </p:nvPr>
        </p:nvSpPr>
        <p:spPr>
          <a:xfrm>
            <a:off x="4226010" y="418864"/>
            <a:ext cx="8111221" cy="248402"/>
          </a:xfrm>
        </p:spPr>
        <p:txBody>
          <a:bodyPr>
            <a:noAutofit/>
          </a:bodyPr>
          <a:lstStyle/>
          <a:p>
            <a:r>
              <a:rPr lang="en-US" sz="2800" b="1">
                <a:latin typeface="Calibri" panose="020F0502020204030204" pitchFamily="34" charset="0"/>
                <a:cs typeface="Calibri" panose="020F0502020204030204" pitchFamily="34" charset="0"/>
              </a:rPr>
              <a:t>           </a:t>
            </a:r>
            <a:br>
              <a:rPr lang="en-US" sz="2800" b="1">
                <a:latin typeface="Calibri" panose="020F0502020204030204" pitchFamily="34" charset="0"/>
                <a:cs typeface="Calibri" panose="020F0502020204030204" pitchFamily="34" charset="0"/>
              </a:rPr>
            </a:br>
            <a:r>
              <a:rPr lang="en-US" sz="2800" b="1">
                <a:latin typeface="Calibri" panose="020F0502020204030204" pitchFamily="34" charset="0"/>
                <a:cs typeface="Calibri" panose="020F0502020204030204" pitchFamily="34" charset="0"/>
              </a:rPr>
              <a:t>What supports fruitful identity &amp; equity work?</a:t>
            </a:r>
            <a:br>
              <a:rPr lang="en-US" sz="2800" b="1">
                <a:latin typeface="Calibri" panose="020F0502020204030204" pitchFamily="34" charset="0"/>
                <a:cs typeface="Calibri" panose="020F0502020204030204" pitchFamily="34" charset="0"/>
              </a:rPr>
            </a:br>
            <a:endParaRPr lang="en-US" sz="28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6ECC432-0310-DD4D-BA63-7796F460ED37}"/>
              </a:ext>
            </a:extLst>
          </p:cNvPr>
          <p:cNvSpPr>
            <a:spLocks noGrp="1"/>
          </p:cNvSpPr>
          <p:nvPr>
            <p:ph idx="1"/>
          </p:nvPr>
        </p:nvSpPr>
        <p:spPr>
          <a:xfrm>
            <a:off x="3984171" y="1001486"/>
            <a:ext cx="8204780" cy="5856514"/>
          </a:xfrm>
        </p:spPr>
        <p:txBody>
          <a:bodyPr>
            <a:normAutofit fontScale="55000" lnSpcReduction="20000"/>
          </a:bodyPr>
          <a:lstStyle/>
          <a:p>
            <a:pPr marL="0" indent="0">
              <a:buNone/>
            </a:pPr>
            <a:r>
              <a:rPr lang="en-US" sz="3800" dirty="0">
                <a:latin typeface="Calibri" panose="020F0502020204030204" pitchFamily="34" charset="0"/>
                <a:cs typeface="Calibri" panose="020F0502020204030204" pitchFamily="34" charset="0"/>
              </a:rPr>
              <a:t>High-quality mentoring relationships can create brave spaces that help us stretch our capacity to live in the learning and growth zones when it comes to anti-racism and intersectional equity.</a:t>
            </a:r>
          </a:p>
          <a:p>
            <a:pPr marL="0" indent="0">
              <a:buNone/>
            </a:pPr>
            <a:r>
              <a:rPr lang="en-US" sz="1800" dirty="0">
                <a:latin typeface="Calibri" panose="020F0502020204030204" pitchFamily="34" charset="0"/>
                <a:cs typeface="Calibri" panose="020F0502020204030204" pitchFamily="34" charset="0"/>
              </a:rPr>
              <a:t>            </a:t>
            </a:r>
          </a:p>
          <a:p>
            <a:pPr marL="0" indent="0">
              <a:buNone/>
            </a:pPr>
            <a:r>
              <a:rPr lang="en-US" sz="3200"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Relational Resources</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Affinity Groups</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Cross-Identity Relationships </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“Backstage Processing” Relationships</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Establish a formal mentoring team</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Seek out informal mentoring opportunities </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Solicit constructive feedback</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Participate in peer-mentoring activities</a:t>
            </a:r>
          </a:p>
          <a:p>
            <a:pPr marL="457200" lvl="1" indent="0">
              <a:buNone/>
            </a:pPr>
            <a:endParaRPr lang="en-US" sz="3200" dirty="0">
              <a:latin typeface="Calibri" panose="020F0502020204030204" pitchFamily="34" charset="0"/>
              <a:cs typeface="Calibri" panose="020F0502020204030204" pitchFamily="34" charset="0"/>
            </a:endParaRPr>
          </a:p>
          <a:p>
            <a:pPr marL="457200" lvl="1" indent="0">
              <a:buNone/>
            </a:pPr>
            <a:r>
              <a:rPr lang="en-US" sz="3200" b="1" dirty="0">
                <a:latin typeface="Calibri" panose="020F0502020204030204" pitchFamily="34" charset="0"/>
                <a:cs typeface="Calibri" panose="020F0502020204030204" pitchFamily="34" charset="0"/>
              </a:rPr>
              <a:t>Self-Resources</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Motivate self to examine identity dynamics </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Know your biases, strengths, weaknesses and work to address them</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Choose to educate self/others instead of internalizing external bias</a:t>
            </a:r>
          </a:p>
          <a:p>
            <a:pPr marL="1371600" lvl="2" indent="-457200">
              <a:buFont typeface="+mj-lt"/>
              <a:buAutoNum type="arabicPeriod"/>
            </a:pPr>
            <a:r>
              <a:rPr lang="en-US" sz="3400" dirty="0"/>
              <a:t>Seek out engaged mentorship</a:t>
            </a:r>
            <a:endParaRPr lang="en-US" sz="3400" dirty="0">
              <a:latin typeface="Calibri" panose="020F0502020204030204" pitchFamily="34" charset="0"/>
              <a:cs typeface="Calibri" panose="020F0502020204030204" pitchFamily="34" charset="0"/>
            </a:endParaRPr>
          </a:p>
          <a:p>
            <a:pPr marL="1371600" lvl="2" indent="-457200">
              <a:buFont typeface="+mj-lt"/>
              <a:buAutoNum type="arabicPeriod"/>
            </a:pPr>
            <a:r>
              <a:rPr lang="en-US" sz="3400" dirty="0">
                <a:latin typeface="Calibri" panose="020F0502020204030204" pitchFamily="34" charset="0"/>
                <a:cs typeface="Calibri" panose="020F0502020204030204" pitchFamily="34" charset="0"/>
              </a:rPr>
              <a:t>Ask for help</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Get Involved</a:t>
            </a:r>
          </a:p>
          <a:p>
            <a:pPr marL="1371600" lvl="2" indent="-457200">
              <a:buFont typeface="+mj-lt"/>
              <a:buAutoNum type="arabicPeriod"/>
            </a:pPr>
            <a:r>
              <a:rPr lang="en-US" sz="3400" dirty="0">
                <a:latin typeface="Calibri" panose="020F0502020204030204" pitchFamily="34" charset="0"/>
                <a:cs typeface="Calibri" panose="020F0502020204030204" pitchFamily="34" charset="0"/>
              </a:rPr>
              <a:t>Be inclusive</a:t>
            </a:r>
            <a:endParaRPr lang="en-US" dirty="0"/>
          </a:p>
          <a:p>
            <a:pPr marL="1371600" lvl="2" indent="-457200">
              <a:buFont typeface="+mj-lt"/>
              <a:buAutoNum type="arabicPeriod"/>
            </a:pPr>
            <a:endParaRPr lang="en-US" sz="3200" dirty="0">
              <a:latin typeface="Calibri" panose="020F0502020204030204" pitchFamily="34" charset="0"/>
              <a:cs typeface="Calibri" panose="020F0502020204030204" pitchFamily="34" charset="0"/>
            </a:endParaRPr>
          </a:p>
          <a:p>
            <a:pPr marL="914400" lvl="2" indent="0">
              <a:buNone/>
            </a:pPr>
            <a:endParaRPr lang="en-US" sz="1400" dirty="0"/>
          </a:p>
          <a:p>
            <a:pPr lvl="1"/>
            <a:endParaRPr lang="en-US" sz="1700" dirty="0"/>
          </a:p>
          <a:p>
            <a:pPr marL="457200" lvl="1" indent="0">
              <a:buNone/>
            </a:pPr>
            <a:endParaRPr lang="en-US" sz="1700" i="1" dirty="0"/>
          </a:p>
        </p:txBody>
      </p:sp>
      <p:pic>
        <p:nvPicPr>
          <p:cNvPr id="7" name="Picture 2" descr="NAIS PoCC Overcoming Affinity Group Resistance: What's the Worry, and…">
            <a:extLst>
              <a:ext uri="{FF2B5EF4-FFF2-40B4-BE49-F238E27FC236}">
                <a16:creationId xmlns:a16="http://schemas.microsoft.com/office/drawing/2014/main" id="{D8750EBE-22D4-E142-9930-37E2CC1AA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64" y="5050972"/>
            <a:ext cx="3505200" cy="17090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cus: Mentorship training in LMICs needs increased support - Fogarty  International Center @ NIH">
            <a:extLst>
              <a:ext uri="{FF2B5EF4-FFF2-40B4-BE49-F238E27FC236}">
                <a16:creationId xmlns:a16="http://schemas.microsoft.com/office/drawing/2014/main" id="{5AC73FEE-1808-4D46-9285-137737BAE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57" y="170543"/>
            <a:ext cx="3888014" cy="478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97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hoto, table, various, food&#10;&#10;Description automatically generated">
            <a:extLst>
              <a:ext uri="{FF2B5EF4-FFF2-40B4-BE49-F238E27FC236}">
                <a16:creationId xmlns:a16="http://schemas.microsoft.com/office/drawing/2014/main" id="{784E392F-DBBE-384A-9F28-774D86F198E8}"/>
              </a:ext>
            </a:extLst>
          </p:cNvPr>
          <p:cNvPicPr>
            <a:picLocks noChangeAspect="1"/>
          </p:cNvPicPr>
          <p:nvPr/>
        </p:nvPicPr>
        <p:blipFill rotWithShape="1">
          <a:blip r:embed="rId2">
            <a:alphaModFix amt="35000"/>
          </a:blip>
          <a:srcRect b="35"/>
          <a:stretch/>
        </p:blipFill>
        <p:spPr>
          <a:xfrm>
            <a:off x="0" y="10"/>
            <a:ext cx="12192000" cy="6857990"/>
          </a:xfrm>
          <a:prstGeom prst="rect">
            <a:avLst/>
          </a:prstGeom>
        </p:spPr>
      </p:pic>
      <p:sp>
        <p:nvSpPr>
          <p:cNvPr id="3" name="Content Placeholder 2">
            <a:extLst>
              <a:ext uri="{FF2B5EF4-FFF2-40B4-BE49-F238E27FC236}">
                <a16:creationId xmlns:a16="http://schemas.microsoft.com/office/drawing/2014/main" id="{E01CA4B1-907D-C645-B456-8E031F309A83}"/>
              </a:ext>
            </a:extLst>
          </p:cNvPr>
          <p:cNvSpPr>
            <a:spLocks noGrp="1"/>
          </p:cNvSpPr>
          <p:nvPr>
            <p:ph idx="1"/>
          </p:nvPr>
        </p:nvSpPr>
        <p:spPr>
          <a:xfrm>
            <a:off x="0" y="0"/>
            <a:ext cx="12192000" cy="6857990"/>
          </a:xfrm>
        </p:spPr>
        <p:txBody>
          <a:bodyPr>
            <a:noAutofit/>
          </a:bodyPr>
          <a:lstStyle/>
          <a:p>
            <a:pPr marL="0" indent="0">
              <a:buNone/>
            </a:pPr>
            <a:r>
              <a:rPr lang="en-US" sz="3600" b="1" i="1" dirty="0">
                <a:latin typeface="Calibri" panose="020F0502020204030204" pitchFamily="34" charset="0"/>
                <a:cs typeface="Calibri" panose="020F0502020204030204" pitchFamily="34" charset="0"/>
              </a:rPr>
              <a:t>		pour. spill. give.</a:t>
            </a:r>
            <a:r>
              <a:rPr lang="en-US" sz="1800" b="1" i="1" dirty="0">
                <a:latin typeface="Calibri" panose="020F0502020204030204" pitchFamily="34" charset="0"/>
                <a:cs typeface="Calibri" panose="020F0502020204030204" pitchFamily="34" charset="0"/>
              </a:rPr>
              <a:t>										</a:t>
            </a:r>
            <a:r>
              <a:rPr lang="en-US" sz="2100" b="1" dirty="0">
                <a:latin typeface="Calibri" panose="020F0502020204030204" pitchFamily="34" charset="0"/>
                <a:cs typeface="Calibri" panose="020F0502020204030204" pitchFamily="34" charset="0"/>
              </a:rPr>
              <a:t>pour. spill. give.										</a:t>
            </a:r>
          </a:p>
          <a:p>
            <a:pPr marL="0" indent="0">
              <a:buNone/>
            </a:pPr>
            <a:r>
              <a:rPr lang="en-US" sz="2100" b="1" dirty="0">
                <a:latin typeface="Calibri" panose="020F0502020204030204" pitchFamily="34" charset="0"/>
                <a:cs typeface="Calibri" panose="020F0502020204030204" pitchFamily="34" charset="0"/>
              </a:rPr>
              <a:t>		no matter</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no matter</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and in the wake of </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judgement and</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ridicule and</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pressure to</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unbecome</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stick to							</a:t>
            </a:r>
            <a:r>
              <a:rPr lang="en-US" sz="2100" b="1" i="1" dirty="0">
                <a:latin typeface="Calibri" panose="020F0502020204030204" pitchFamily="34" charset="0"/>
                <a:cs typeface="Calibri" panose="020F0502020204030204" pitchFamily="34" charset="0"/>
              </a:rPr>
              <a:t>The Giver</a:t>
            </a:r>
            <a:r>
              <a:rPr lang="en-US" sz="2100" b="1" dirty="0">
                <a:latin typeface="Calibri" panose="020F0502020204030204" pitchFamily="34" charset="0"/>
                <a:cs typeface="Calibri" panose="020F0502020204030204" pitchFamily="34" charset="0"/>
              </a:rPr>
              <a:t>, @</a:t>
            </a:r>
            <a:r>
              <a:rPr lang="en-US" sz="2100" b="1" dirty="0" err="1">
                <a:latin typeface="Calibri" panose="020F0502020204030204" pitchFamily="34" charset="0"/>
                <a:cs typeface="Calibri" panose="020F0502020204030204" pitchFamily="34" charset="0"/>
              </a:rPr>
              <a:t>AdrianMichael</a:t>
            </a:r>
            <a:endParaRPr lang="en-US" sz="2100" b="1"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your bones</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your stars</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your deepest inner</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and</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always </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always always</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share</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who you are </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lift your voice</a:t>
            </a:r>
          </a:p>
          <a:p>
            <a:pPr marL="0" indent="0">
              <a:lnSpc>
                <a:spcPct val="100000"/>
              </a:lnSpc>
              <a:spcBef>
                <a:spcPts val="0"/>
              </a:spcBef>
              <a:buNone/>
            </a:pPr>
            <a:r>
              <a:rPr lang="en-US" sz="2100" b="1" dirty="0">
                <a:latin typeface="Calibri" panose="020F0502020204030204" pitchFamily="34" charset="0"/>
                <a:cs typeface="Calibri" panose="020F0502020204030204" pitchFamily="34" charset="0"/>
              </a:rPr>
              <a:t>		even if it trembles.</a:t>
            </a:r>
          </a:p>
          <a:p>
            <a:pPr marL="0" indent="0">
              <a:buNone/>
            </a:pPr>
            <a:r>
              <a:rPr lang="en-US" sz="14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n-US" sz="1600" b="1" dirty="0"/>
              <a:t>											</a:t>
            </a:r>
          </a:p>
        </p:txBody>
      </p:sp>
      <p:sp>
        <p:nvSpPr>
          <p:cNvPr id="2" name="Title 1">
            <a:extLst>
              <a:ext uri="{FF2B5EF4-FFF2-40B4-BE49-F238E27FC236}">
                <a16:creationId xmlns:a16="http://schemas.microsoft.com/office/drawing/2014/main" id="{9CDD4761-0F8A-E644-A78C-2CB57B4B444F}"/>
              </a:ext>
            </a:extLst>
          </p:cNvPr>
          <p:cNvSpPr>
            <a:spLocks noGrp="1"/>
          </p:cNvSpPr>
          <p:nvPr>
            <p:ph type="title"/>
          </p:nvPr>
        </p:nvSpPr>
        <p:spPr>
          <a:xfrm>
            <a:off x="1981200" y="-973015"/>
            <a:ext cx="8229600" cy="468923"/>
          </a:xfrm>
        </p:spPr>
        <p:txBody>
          <a:bodyPr>
            <a:normAutofit fontScale="90000"/>
          </a:bodyPr>
          <a:lstStyle/>
          <a:p>
            <a:endParaRPr lang="en-US" dirty="0"/>
          </a:p>
        </p:txBody>
      </p:sp>
    </p:spTree>
    <p:extLst>
      <p:ext uri="{BB962C8B-B14F-4D97-AF65-F5344CB8AC3E}">
        <p14:creationId xmlns:p14="http://schemas.microsoft.com/office/powerpoint/2010/main" val="40333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0556-0870-7642-AE69-50D72FC1832B}"/>
              </a:ext>
            </a:extLst>
          </p:cNvPr>
          <p:cNvSpPr>
            <a:spLocks noGrp="1"/>
          </p:cNvSpPr>
          <p:nvPr>
            <p:ph type="title"/>
          </p:nvPr>
        </p:nvSpPr>
        <p:spPr>
          <a:xfrm>
            <a:off x="-92596" y="0"/>
            <a:ext cx="8831482" cy="1088571"/>
          </a:xfrm>
        </p:spPr>
        <p:txBody>
          <a:bodyPr>
            <a:normAutofit/>
          </a:bodyPr>
          <a:lstStyle/>
          <a:p>
            <a:pPr>
              <a:lnSpc>
                <a:spcPct val="90000"/>
              </a:lnSpc>
            </a:pPr>
            <a:r>
              <a:rPr lang="en-US" b="1" dirty="0">
                <a:latin typeface="+mn-lt"/>
              </a:rPr>
              <a:t> Radical Growth Mindset</a:t>
            </a:r>
          </a:p>
        </p:txBody>
      </p:sp>
      <p:sp>
        <p:nvSpPr>
          <p:cNvPr id="3" name="Content Placeholder 2">
            <a:extLst>
              <a:ext uri="{FF2B5EF4-FFF2-40B4-BE49-F238E27FC236}">
                <a16:creationId xmlns:a16="http://schemas.microsoft.com/office/drawing/2014/main" id="{FE9CEBB6-6A88-584D-8A13-8ECC59D4FEF9}"/>
              </a:ext>
            </a:extLst>
          </p:cNvPr>
          <p:cNvSpPr>
            <a:spLocks noGrp="1"/>
          </p:cNvSpPr>
          <p:nvPr>
            <p:ph idx="1"/>
          </p:nvPr>
        </p:nvSpPr>
        <p:spPr>
          <a:xfrm>
            <a:off x="127323" y="754743"/>
            <a:ext cx="5845214" cy="5946999"/>
          </a:xfrm>
        </p:spPr>
        <p:txBody>
          <a:bodyPr>
            <a:normAutofit/>
          </a:bodyPr>
          <a:lstStyle/>
          <a:p>
            <a:pPr marL="0" indent="0">
              <a:buNone/>
            </a:pPr>
            <a:endParaRPr lang="en-US" sz="1450" dirty="0"/>
          </a:p>
          <a:p>
            <a:pPr marL="457200" indent="-457200">
              <a:lnSpc>
                <a:spcPct val="90000"/>
              </a:lnSpc>
              <a:buFont typeface="+mj-lt"/>
              <a:buAutoNum type="arabicPeriod"/>
            </a:pPr>
            <a:r>
              <a:rPr lang="en-US" sz="2400" dirty="0"/>
              <a:t>Become smarter as actively learn through challenges, struggles, mistakes.</a:t>
            </a:r>
          </a:p>
          <a:p>
            <a:pPr marL="457200" indent="-457200">
              <a:lnSpc>
                <a:spcPct val="90000"/>
              </a:lnSpc>
              <a:buFont typeface="+mj-lt"/>
              <a:buAutoNum type="arabicPeriod"/>
            </a:pPr>
            <a:r>
              <a:rPr lang="en-US" sz="2400" dirty="0"/>
              <a:t>Trust learning happens through dialogic engagement. </a:t>
            </a:r>
          </a:p>
          <a:p>
            <a:pPr marL="457200" indent="-457200">
              <a:lnSpc>
                <a:spcPct val="90000"/>
              </a:lnSpc>
              <a:buFont typeface="+mj-lt"/>
              <a:buAutoNum type="arabicPeriod"/>
            </a:pPr>
            <a:r>
              <a:rPr lang="en-US" sz="2400" dirty="0"/>
              <a:t>Mistakes are not immutable flaws. </a:t>
            </a:r>
          </a:p>
          <a:p>
            <a:pPr marL="457200" indent="-457200">
              <a:lnSpc>
                <a:spcPct val="90000"/>
              </a:lnSpc>
              <a:buFont typeface="+mj-lt"/>
              <a:buAutoNum type="arabicPeriod"/>
            </a:pPr>
            <a:r>
              <a:rPr lang="en-US" sz="2400" dirty="0"/>
              <a:t>Helps see past what did or said because committed to self-development. </a:t>
            </a:r>
          </a:p>
          <a:p>
            <a:pPr marL="457200" indent="-457200">
              <a:lnSpc>
                <a:spcPct val="90000"/>
              </a:lnSpc>
              <a:buFont typeface="+mj-lt"/>
              <a:buAutoNum type="arabicPeriod"/>
            </a:pPr>
            <a:r>
              <a:rPr lang="en-US" sz="2400" dirty="0"/>
              <a:t>Makes defensiveness and deflection more concerning than initial situation.</a:t>
            </a:r>
          </a:p>
          <a:p>
            <a:pPr marL="457200" indent="-457200">
              <a:lnSpc>
                <a:spcPct val="90000"/>
              </a:lnSpc>
              <a:buFont typeface="+mj-lt"/>
              <a:buAutoNum type="arabicPeriod"/>
            </a:pPr>
            <a:r>
              <a:rPr lang="en-US" sz="2400" dirty="0"/>
              <a:t>Kind accountability to self is key.</a:t>
            </a:r>
          </a:p>
          <a:p>
            <a:pPr marL="0" indent="0">
              <a:buNone/>
            </a:pPr>
            <a:endParaRPr lang="en-US" sz="1800" dirty="0">
              <a:solidFill>
                <a:srgbClr val="44787F"/>
              </a:solidFill>
            </a:endParaRPr>
          </a:p>
          <a:p>
            <a:pPr marL="0" indent="0">
              <a:buNone/>
            </a:pPr>
            <a:r>
              <a:rPr lang="en-US" sz="2200" b="1" dirty="0"/>
              <a:t>We are always on the way…</a:t>
            </a:r>
          </a:p>
          <a:p>
            <a:pPr marL="0" indent="0">
              <a:buNone/>
            </a:pPr>
            <a:endParaRPr lang="en-US" sz="1800" dirty="0">
              <a:solidFill>
                <a:srgbClr val="44787F"/>
              </a:solidFill>
            </a:endParaRPr>
          </a:p>
          <a:p>
            <a:pPr marL="0" indent="0">
              <a:buNone/>
            </a:pPr>
            <a:r>
              <a:rPr lang="en-US" sz="1500" dirty="0"/>
              <a:t>(Ravitch, 2020)</a:t>
            </a:r>
          </a:p>
          <a:p>
            <a:pPr>
              <a:lnSpc>
                <a:spcPct val="90000"/>
              </a:lnSpc>
              <a:buAutoNum type="arabicParenR"/>
            </a:pPr>
            <a:endParaRPr lang="en-US" sz="1700" dirty="0">
              <a:solidFill>
                <a:srgbClr val="385E42"/>
              </a:solidFill>
              <a:latin typeface="+mj-lt"/>
            </a:endParaRPr>
          </a:p>
        </p:txBody>
      </p:sp>
      <p:pic>
        <p:nvPicPr>
          <p:cNvPr id="2052" name="Picture 4" descr="The Growth Mindset. The growth mindset is a trait that was… | by Darren  Smith | Blog and Journal of Darren Smith">
            <a:hlinkClick r:id="rId2"/>
            <a:extLst>
              <a:ext uri="{FF2B5EF4-FFF2-40B4-BE49-F238E27FC236}">
                <a16:creationId xmlns:a16="http://schemas.microsoft.com/office/drawing/2014/main" id="{02DD1E71-BAD7-EC4A-8426-06B5C9E688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6095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3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3C1B-6B7B-7945-81F0-048029FB3119}"/>
              </a:ext>
            </a:extLst>
          </p:cNvPr>
          <p:cNvSpPr>
            <a:spLocks noGrp="1"/>
          </p:cNvSpPr>
          <p:nvPr>
            <p:ph type="title"/>
          </p:nvPr>
        </p:nvSpPr>
        <p:spPr>
          <a:xfrm>
            <a:off x="4965430" y="629267"/>
            <a:ext cx="6586491" cy="1292115"/>
          </a:xfrm>
        </p:spPr>
        <p:txBody>
          <a:bodyPr anchor="b">
            <a:normAutofit/>
          </a:bodyPr>
          <a:lstStyle/>
          <a:p>
            <a:r>
              <a:rPr lang="en-US" sz="4800" b="1" dirty="0">
                <a:latin typeface="+mn-lt"/>
              </a:rPr>
              <a:t>Radical Growth Mindset</a:t>
            </a:r>
          </a:p>
        </p:txBody>
      </p:sp>
      <p:sp>
        <p:nvSpPr>
          <p:cNvPr id="3" name="Content Placeholder 2">
            <a:extLst>
              <a:ext uri="{FF2B5EF4-FFF2-40B4-BE49-F238E27FC236}">
                <a16:creationId xmlns:a16="http://schemas.microsoft.com/office/drawing/2014/main" id="{25DBEDA4-9186-F24E-B15E-8C541A504235}"/>
              </a:ext>
            </a:extLst>
          </p:cNvPr>
          <p:cNvSpPr>
            <a:spLocks noGrp="1"/>
          </p:cNvSpPr>
          <p:nvPr>
            <p:ph idx="1"/>
          </p:nvPr>
        </p:nvSpPr>
        <p:spPr>
          <a:xfrm>
            <a:off x="4965431" y="2115118"/>
            <a:ext cx="6586489" cy="4108702"/>
          </a:xfrm>
        </p:spPr>
        <p:txBody>
          <a:bodyPr>
            <a:normAutofit fontScale="92500"/>
          </a:bodyPr>
          <a:lstStyle/>
          <a:p>
            <a:r>
              <a:rPr lang="en-US" sz="2200" dirty="0">
                <a:latin typeface="+mj-lt"/>
              </a:rPr>
              <a:t>Active growth orientation to transformational self-learning. </a:t>
            </a:r>
          </a:p>
          <a:p>
            <a:r>
              <a:rPr lang="en-US" sz="2200" dirty="0">
                <a:latin typeface="+mj-lt"/>
              </a:rPr>
              <a:t>Learning into implicit biases and deficit-based beliefs and their role in perception, communication, decisions.</a:t>
            </a:r>
          </a:p>
          <a:p>
            <a:r>
              <a:rPr lang="en-US" sz="2200" dirty="0">
                <a:latin typeface="+mj-lt"/>
              </a:rPr>
              <a:t>Self-reinforcing—growth happens when seek out and reckon with challenging perspectives, which helps us face challenges knowing that learning includes missteps, vulnerability, being challenged and critiqued. </a:t>
            </a:r>
          </a:p>
          <a:p>
            <a:r>
              <a:rPr lang="en-US" sz="2200" dirty="0">
                <a:latin typeface="+mj-lt"/>
              </a:rPr>
              <a:t>Serves to decentralize problematic knowledge and social capital hierarchies. </a:t>
            </a:r>
          </a:p>
          <a:p>
            <a:r>
              <a:rPr lang="en-US" sz="2200" dirty="0">
                <a:latin typeface="+mj-lt"/>
              </a:rPr>
              <a:t>Creates opportunities to hybridize knowledge. </a:t>
            </a:r>
          </a:p>
          <a:p>
            <a:pPr marL="0" indent="0">
              <a:buNone/>
            </a:pPr>
            <a:endParaRPr lang="en-US" sz="1400" dirty="0">
              <a:latin typeface="+mj-lt"/>
            </a:endParaRPr>
          </a:p>
          <a:p>
            <a:pPr marL="0" indent="0">
              <a:buNone/>
            </a:pPr>
            <a:r>
              <a:rPr lang="en-US" sz="1400" b="1" dirty="0">
                <a:latin typeface="+mj-lt"/>
              </a:rPr>
              <a:t>	</a:t>
            </a:r>
            <a:r>
              <a:rPr lang="en-US" sz="1500" b="1" dirty="0">
                <a:latin typeface="+mj-lt"/>
              </a:rPr>
              <a:t>(Ravitch, 2020)</a:t>
            </a:r>
          </a:p>
          <a:p>
            <a:endParaRPr lang="en-US" sz="1400" dirty="0">
              <a:latin typeface="+mj-lt"/>
            </a:endParaRPr>
          </a:p>
          <a:p>
            <a:endParaRPr lang="en-US" sz="1400" dirty="0"/>
          </a:p>
        </p:txBody>
      </p:sp>
      <p:pic>
        <p:nvPicPr>
          <p:cNvPr id="5" name="Picture 4" descr="Encouraging Your Team to Embrace a Growth Mindset During These (Don't Say  It!) Unprecedented Times - ELGL">
            <a:extLst>
              <a:ext uri="{FF2B5EF4-FFF2-40B4-BE49-F238E27FC236}">
                <a16:creationId xmlns:a16="http://schemas.microsoft.com/office/drawing/2014/main" id="{A7A39519-7E41-C04E-87C9-50C62AEFE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041" r="1103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D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0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libri" panose="020F0502020204030204" pitchFamily="34" charset="0"/>
                <a:cs typeface="Calibri" panose="020F0502020204030204" pitchFamily="34" charset="0"/>
              </a:rPr>
              <a:t>Challenges for Individuals from Underrepresented/ Marginalized Groups</a:t>
            </a:r>
          </a:p>
        </p:txBody>
      </p:sp>
      <p:sp>
        <p:nvSpPr>
          <p:cNvPr id="3" name="Content Placeholder 2"/>
          <p:cNvSpPr>
            <a:spLocks noGrp="1"/>
          </p:cNvSpPr>
          <p:nvPr>
            <p:ph sz="half" idx="1"/>
          </p:nvPr>
        </p:nvSpPr>
        <p:spPr/>
        <p:txBody>
          <a:bodyPr>
            <a:normAutofit/>
          </a:bodyPr>
          <a:lstStyle/>
          <a:p>
            <a:r>
              <a:rPr lang="en-US" sz="2600" b="1" dirty="0">
                <a:latin typeface="Calibri" panose="020F0502020204030204" pitchFamily="34" charset="0"/>
                <a:cs typeface="Calibri" panose="020F0502020204030204" pitchFamily="34" charset="0"/>
              </a:rPr>
              <a:t>Implicit Bias &amp; Microaggressions</a:t>
            </a:r>
          </a:p>
          <a:p>
            <a:r>
              <a:rPr lang="en-US" sz="2600" b="1" dirty="0">
                <a:latin typeface="Calibri" panose="020F0502020204030204" pitchFamily="34" charset="0"/>
                <a:cs typeface="Calibri" panose="020F0502020204030204" pitchFamily="34" charset="0"/>
              </a:rPr>
              <a:t>Stereotype Threat </a:t>
            </a:r>
          </a:p>
          <a:p>
            <a:r>
              <a:rPr lang="en-US" sz="2600" b="1" dirty="0">
                <a:latin typeface="Calibri" panose="020F0502020204030204" pitchFamily="34" charset="0"/>
                <a:cs typeface="Calibri" panose="020F0502020204030204" pitchFamily="34" charset="0"/>
              </a:rPr>
              <a:t>Imposter Syndrome</a:t>
            </a:r>
          </a:p>
          <a:p>
            <a:r>
              <a:rPr lang="en-US" sz="2600" b="1" dirty="0">
                <a:latin typeface="Calibri" panose="020F0502020204030204" pitchFamily="34" charset="0"/>
                <a:cs typeface="Calibri" panose="020F0502020204030204" pitchFamily="34" charset="0"/>
              </a:rPr>
              <a:t>Unwritten Rules</a:t>
            </a:r>
          </a:p>
          <a:p>
            <a:r>
              <a:rPr lang="en-US" sz="2600" b="1" dirty="0">
                <a:latin typeface="Calibri" panose="020F0502020204030204" pitchFamily="34" charset="0"/>
                <a:cs typeface="Calibri" panose="020F0502020204030204" pitchFamily="34" charset="0"/>
              </a:rPr>
              <a:t>Intersectional Social Identities</a:t>
            </a:r>
          </a:p>
          <a:p>
            <a:r>
              <a:rPr lang="en-US" sz="2600" b="1" dirty="0">
                <a:latin typeface="Calibri" panose="020F0502020204030204" pitchFamily="34" charset="0"/>
                <a:cs typeface="Calibri" panose="020F0502020204030204" pitchFamily="34" charset="0"/>
              </a:rPr>
              <a:t>Racial and Identity-Based Stress</a:t>
            </a:r>
          </a:p>
          <a:p>
            <a:r>
              <a:rPr lang="en-US" sz="2600" b="1" dirty="0">
                <a:latin typeface="Calibri" panose="020F0502020204030204" pitchFamily="34" charset="0"/>
                <a:cs typeface="Calibri" panose="020F0502020204030204" pitchFamily="34" charset="0"/>
              </a:rPr>
              <a:t>Emotional Labor</a:t>
            </a:r>
          </a:p>
          <a:p>
            <a:r>
              <a:rPr lang="en-US" sz="2600" b="1" dirty="0">
                <a:latin typeface="Calibri" panose="020F0502020204030204" pitchFamily="34" charset="0"/>
                <a:cs typeface="Calibri" panose="020F0502020204030204" pitchFamily="34" charset="0"/>
              </a:rPr>
              <a:t>Mentoring &amp; Modelling</a:t>
            </a:r>
          </a:p>
          <a:p>
            <a:pPr marL="0" indent="0">
              <a:buNone/>
            </a:pPr>
            <a:endParaRPr lang="en-US" sz="3600" dirty="0"/>
          </a:p>
        </p:txBody>
      </p:sp>
      <p:sp>
        <p:nvSpPr>
          <p:cNvPr id="4" name="Content Placeholder 3"/>
          <p:cNvSpPr>
            <a:spLocks noGrp="1"/>
          </p:cNvSpPr>
          <p:nvPr>
            <p:ph sz="half" idx="2"/>
          </p:nvPr>
        </p:nvSpPr>
        <p:spPr/>
        <p:txBody>
          <a:bodyPr>
            <a:normAutofit/>
          </a:bodyPr>
          <a:lstStyle/>
          <a:p>
            <a:endParaRPr lang="en-US" sz="3600" dirty="0"/>
          </a:p>
        </p:txBody>
      </p:sp>
      <p:pic>
        <p:nvPicPr>
          <p:cNvPr id="8" name="Picture 2" descr="Image">
            <a:extLst>
              <a:ext uri="{FF2B5EF4-FFF2-40B4-BE49-F238E27FC236}">
                <a16:creationId xmlns:a16="http://schemas.microsoft.com/office/drawing/2014/main" id="{1C078CF4-A7B2-CE47-9602-74031799CE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36" b="-4"/>
          <a:stretch/>
        </p:blipFill>
        <p:spPr bwMode="auto">
          <a:xfrm>
            <a:off x="6172200" y="1480457"/>
            <a:ext cx="5333999"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51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Content Placeholder 2">
            <a:extLst>
              <a:ext uri="{FF2B5EF4-FFF2-40B4-BE49-F238E27FC236}">
                <a16:creationId xmlns:a16="http://schemas.microsoft.com/office/drawing/2014/main" id="{5F887FF4-5AFC-460C-8F47-542203530E53}"/>
              </a:ext>
            </a:extLst>
          </p:cNvPr>
          <p:cNvGraphicFramePr>
            <a:graphicFrameLocks noGrp="1"/>
          </p:cNvGraphicFramePr>
          <p:nvPr>
            <p:ph idx="1"/>
            <p:extLst>
              <p:ext uri="{D42A27DB-BD31-4B8C-83A1-F6EECF244321}">
                <p14:modId xmlns:p14="http://schemas.microsoft.com/office/powerpoint/2010/main" val="3177820012"/>
              </p:ext>
            </p:extLst>
          </p:nvPr>
        </p:nvGraphicFramePr>
        <p:xfrm>
          <a:off x="185196" y="185056"/>
          <a:ext cx="6085271" cy="6377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868101"/>
            <a:ext cx="10515600" cy="208344"/>
          </a:xfrm>
        </p:spPr>
        <p:txBody>
          <a:bodyPr>
            <a:normAutofit fontScale="90000"/>
          </a:bodyPr>
          <a:lstStyle/>
          <a:p>
            <a:endParaRPr lang="en-US" sz="3200" b="1" dirty="0"/>
          </a:p>
        </p:txBody>
      </p:sp>
      <p:pic>
        <p:nvPicPr>
          <p:cNvPr id="6" name="Picture 4" descr="Module 4: Implicit Bias &amp; Microaggressions – Project READY: Reimagining  Equity &amp; Access for Diverse Youth">
            <a:extLst>
              <a:ext uri="{FF2B5EF4-FFF2-40B4-BE49-F238E27FC236}">
                <a16:creationId xmlns:a16="http://schemas.microsoft.com/office/drawing/2014/main" id="{E4C91E61-3389-4848-95C6-1D584399BCC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99" b="-1"/>
          <a:stretch/>
        </p:blipFill>
        <p:spPr bwMode="auto">
          <a:xfrm>
            <a:off x="6354503" y="185056"/>
            <a:ext cx="5750412" cy="658585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8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A1B62D-358B-2E4A-A893-40F9FE33C6F2}"/>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         Common Types of Implicit Bias </a:t>
            </a:r>
          </a:p>
          <a:p>
            <a:pPr>
              <a:lnSpc>
                <a:spcPct val="90000"/>
              </a:lnSpc>
              <a:spcBef>
                <a:spcPct val="0"/>
              </a:spcBef>
              <a:spcAft>
                <a:spcPts val="600"/>
              </a:spcAft>
            </a:pPr>
            <a:endParaRPr lang="en-US" sz="4400" kern="1200">
              <a:solidFill>
                <a:srgbClr val="FFFFFF"/>
              </a:solidFill>
              <a:latin typeface="+mj-lt"/>
              <a:ea typeface="+mj-ea"/>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D1EC40-D6D3-5042-A629-0817F11E49EA}"/>
              </a:ext>
            </a:extLst>
          </p:cNvPr>
          <p:cNvSpPr>
            <a:spLocks noGrp="1"/>
          </p:cNvSpPr>
          <p:nvPr>
            <p:ph idx="1"/>
          </p:nvPr>
        </p:nvSpPr>
        <p:spPr>
          <a:xfrm>
            <a:off x="4321630" y="185058"/>
            <a:ext cx="7456714" cy="6477000"/>
          </a:xfrm>
        </p:spPr>
        <p:txBody>
          <a:bodyPr vert="horz" lIns="91440" tIns="45720" rIns="91440" bIns="45720" rtlCol="0" anchor="ctr">
            <a:normAutofit/>
          </a:bodyPr>
          <a:lstStyle/>
          <a:p>
            <a:pPr marL="0" indent="0">
              <a:buNone/>
            </a:pPr>
            <a:r>
              <a:rPr lang="en-US" sz="1600" b="1" dirty="0"/>
              <a:t>Affinity</a:t>
            </a:r>
            <a:r>
              <a:rPr lang="en-US" sz="1600" dirty="0"/>
              <a:t> – Preference for people who share qualities with you or people you like </a:t>
            </a:r>
          </a:p>
          <a:p>
            <a:pPr marL="0" indent="0">
              <a:buNone/>
            </a:pPr>
            <a:r>
              <a:rPr lang="en-US" sz="1600" b="1" dirty="0"/>
              <a:t>Anchoring</a:t>
            </a:r>
            <a:r>
              <a:rPr lang="en-US" sz="1600" dirty="0"/>
              <a:t> – Tendency to rely too heavily on first piece of information offered when making decisions </a:t>
            </a:r>
          </a:p>
          <a:p>
            <a:pPr marL="0" indent="0">
              <a:buNone/>
            </a:pPr>
            <a:r>
              <a:rPr lang="en-US" sz="1600" b="1" dirty="0"/>
              <a:t>Attribution</a:t>
            </a:r>
            <a:r>
              <a:rPr lang="en-US" sz="1600" dirty="0"/>
              <a:t> – Tendency to attribute other people’s successes to luck or help from others and attribute their failures to lack of skill or personal shortcomings </a:t>
            </a:r>
          </a:p>
          <a:p>
            <a:pPr marL="0" indent="0">
              <a:buNone/>
            </a:pPr>
            <a:r>
              <a:rPr lang="en-US" sz="1600" b="1" dirty="0"/>
              <a:t>Attractiveness</a:t>
            </a:r>
            <a:r>
              <a:rPr lang="en-US" sz="1600" dirty="0"/>
              <a:t> – Assumptions about people’s skills or personality based on physical appearance, favoring people who are more attractive </a:t>
            </a:r>
          </a:p>
          <a:p>
            <a:pPr marL="0" indent="0">
              <a:buNone/>
            </a:pPr>
            <a:r>
              <a:rPr lang="en-US" sz="1600" b="1" dirty="0"/>
              <a:t>Confirmation</a:t>
            </a:r>
            <a:r>
              <a:rPr lang="en-US" sz="1600" dirty="0"/>
              <a:t> – Selective focus on information that supports your initial opinion(s) </a:t>
            </a:r>
          </a:p>
          <a:p>
            <a:pPr marL="0" indent="0">
              <a:buNone/>
            </a:pPr>
            <a:r>
              <a:rPr lang="en-US" sz="1600" b="1" dirty="0"/>
              <a:t>Conformity</a:t>
            </a:r>
            <a:r>
              <a:rPr lang="en-US" sz="1600" dirty="0"/>
              <a:t> – Tendency to be swayed too much by the views of other people </a:t>
            </a:r>
          </a:p>
          <a:p>
            <a:pPr marL="0" indent="0">
              <a:buNone/>
            </a:pPr>
            <a:r>
              <a:rPr lang="en-US" sz="1600" b="1" dirty="0"/>
              <a:t>Contrast</a:t>
            </a:r>
            <a:r>
              <a:rPr lang="en-US" sz="1600" dirty="0"/>
              <a:t> – Assessment of two or more similar things by comparing them with one another rather than looking at their individual merits </a:t>
            </a:r>
          </a:p>
          <a:p>
            <a:pPr marL="0" indent="0">
              <a:buNone/>
            </a:pPr>
            <a:r>
              <a:rPr lang="en-US" sz="1600" b="1" dirty="0"/>
              <a:t>Gender</a:t>
            </a:r>
            <a:r>
              <a:rPr lang="en-US" sz="1600" dirty="0"/>
              <a:t> – Preference for one gender over the other </a:t>
            </a:r>
          </a:p>
          <a:p>
            <a:pPr marL="0" indent="0">
              <a:buNone/>
            </a:pPr>
            <a:r>
              <a:rPr lang="en-US" sz="1600" b="1" dirty="0"/>
              <a:t>Halo</a:t>
            </a:r>
            <a:r>
              <a:rPr lang="en-US" sz="1600" dirty="0"/>
              <a:t> – Focus on one particularly positive feature about a person that clouds your judgement </a:t>
            </a:r>
          </a:p>
          <a:p>
            <a:pPr marL="0" indent="0">
              <a:buNone/>
            </a:pPr>
            <a:r>
              <a:rPr lang="en-US" sz="1600" b="1" dirty="0"/>
              <a:t>Horns</a:t>
            </a:r>
            <a:r>
              <a:rPr lang="en-US" sz="1600" dirty="0"/>
              <a:t> – Focus on one particularly negative feature about a person that clouds your judgement</a:t>
            </a:r>
          </a:p>
        </p:txBody>
      </p:sp>
      <p:sp>
        <p:nvSpPr>
          <p:cNvPr id="2" name="Title 1">
            <a:extLst>
              <a:ext uri="{FF2B5EF4-FFF2-40B4-BE49-F238E27FC236}">
                <a16:creationId xmlns:a16="http://schemas.microsoft.com/office/drawing/2014/main" id="{57D829F4-490B-E449-A862-EC3CF2B36764}"/>
              </a:ext>
            </a:extLst>
          </p:cNvPr>
          <p:cNvSpPr>
            <a:spLocks noGrp="1"/>
          </p:cNvSpPr>
          <p:nvPr>
            <p:ph type="title"/>
          </p:nvPr>
        </p:nvSpPr>
        <p:spPr>
          <a:xfrm rot="10800000" flipV="1">
            <a:off x="838200" y="-462987"/>
            <a:ext cx="10515600" cy="115746"/>
          </a:xfrm>
        </p:spPr>
        <p:txBody>
          <a:bodyPr>
            <a:normAutofit fontScale="90000"/>
          </a:bodyPr>
          <a:lstStyle/>
          <a:p>
            <a:endParaRPr lang="en-US" dirty="0"/>
          </a:p>
        </p:txBody>
      </p:sp>
    </p:spTree>
    <p:extLst>
      <p:ext uri="{BB962C8B-B14F-4D97-AF65-F5344CB8AC3E}">
        <p14:creationId xmlns:p14="http://schemas.microsoft.com/office/powerpoint/2010/main" val="392704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This kids' worksheet is a perfect example of how implicit bias gets  perpetuated. | Worksheets for kids, Kids, Bias">
            <a:hlinkClick r:id="rId2"/>
            <a:extLst>
              <a:ext uri="{FF2B5EF4-FFF2-40B4-BE49-F238E27FC236}">
                <a16:creationId xmlns:a16="http://schemas.microsoft.com/office/drawing/2014/main" id="{F4501A21-949E-9942-9662-77321944226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2428" r="5095"/>
          <a:stretch/>
        </p:blipFill>
        <p:spPr bwMode="auto">
          <a:xfrm>
            <a:off x="0" y="10"/>
            <a:ext cx="12196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F60E22-D9EF-1F49-90B5-A5902CA2CC09}"/>
              </a:ext>
            </a:extLst>
          </p:cNvPr>
          <p:cNvSpPr>
            <a:spLocks noGrp="1"/>
          </p:cNvSpPr>
          <p:nvPr>
            <p:ph idx="1"/>
          </p:nvPr>
        </p:nvSpPr>
        <p:spPr>
          <a:xfrm>
            <a:off x="185057" y="370390"/>
            <a:ext cx="11367719" cy="6487599"/>
          </a:xfrm>
        </p:spPr>
        <p:txBody>
          <a:bodyPr>
            <a:normAutofit/>
          </a:bodyPr>
          <a:lstStyle/>
          <a:p>
            <a:pPr marL="0" indent="0">
              <a:buNone/>
            </a:pPr>
            <a:r>
              <a:rPr lang="en-US" sz="6000" b="1" dirty="0"/>
              <a:t>To address implicit bias:</a:t>
            </a:r>
          </a:p>
          <a:p>
            <a:pPr lvl="1">
              <a:buFont typeface="Wingdings" pitchFamily="2" charset="2"/>
              <a:buChar char="§"/>
            </a:pPr>
            <a:endParaRPr lang="en-US" b="1" dirty="0">
              <a:latin typeface="Calibri" panose="020F0502020204030204" pitchFamily="34" charset="0"/>
              <a:cs typeface="Calibri" panose="020F0502020204030204" pitchFamily="34" charset="0"/>
            </a:endParaRPr>
          </a:p>
          <a:p>
            <a:pPr lvl="1">
              <a:buFont typeface="Wingdings" pitchFamily="2" charset="2"/>
              <a:buChar char="§"/>
            </a:pPr>
            <a:r>
              <a:rPr lang="en-US" b="1" dirty="0">
                <a:latin typeface="Calibri" panose="020F0502020204030204" pitchFamily="34" charset="0"/>
                <a:cs typeface="Calibri" panose="020F0502020204030204" pitchFamily="34" charset="0"/>
              </a:rPr>
              <a:t>Become progressively aware of your implicit biases = your instinctual snap decisions on people as quickly as 30 milliseconds.</a:t>
            </a:r>
          </a:p>
          <a:p>
            <a:pPr lvl="1">
              <a:buFont typeface="Wingdings" pitchFamily="2" charset="2"/>
              <a:buChar char="§"/>
            </a:pPr>
            <a:r>
              <a:rPr lang="en-US" b="1" dirty="0">
                <a:latin typeface="Calibri" panose="020F0502020204030204" pitchFamily="34" charset="0"/>
                <a:cs typeface="Calibri" panose="020F0502020204030204" pitchFamily="34" charset="0"/>
              </a:rPr>
              <a:t>Recognize that your life-long socialization creates blind spots.</a:t>
            </a:r>
          </a:p>
          <a:p>
            <a:pPr lvl="1">
              <a:buFont typeface="Wingdings" pitchFamily="2" charset="2"/>
              <a:buChar char="§"/>
            </a:pPr>
            <a:r>
              <a:rPr lang="en-US" b="1" dirty="0">
                <a:latin typeface="Calibri" panose="020F0502020204030204" pitchFamily="34" charset="0"/>
                <a:cs typeface="Calibri" panose="020F0502020204030204" pitchFamily="34" charset="0"/>
              </a:rPr>
              <a:t>Recognize how it affects your work and organization.</a:t>
            </a:r>
          </a:p>
          <a:p>
            <a:pPr lvl="1">
              <a:buFont typeface="Wingdings" pitchFamily="2" charset="2"/>
              <a:buChar char="§"/>
            </a:pPr>
            <a:r>
              <a:rPr lang="en-US" b="1" dirty="0">
                <a:latin typeface="Calibri" panose="020F0502020204030204" pitchFamily="34" charset="0"/>
                <a:cs typeface="Calibri" panose="020F0502020204030204" pitchFamily="34" charset="0"/>
              </a:rPr>
              <a:t>Understand how it influences how you interpret and respond to  people.</a:t>
            </a:r>
          </a:p>
          <a:p>
            <a:pPr lvl="1">
              <a:buFont typeface="Wingdings" pitchFamily="2" charset="2"/>
              <a:buChar char="§"/>
            </a:pPr>
            <a:r>
              <a:rPr lang="en-US" b="1" dirty="0">
                <a:latin typeface="Calibri" panose="020F0502020204030204" pitchFamily="34" charset="0"/>
                <a:cs typeface="Calibri" panose="020F0502020204030204" pitchFamily="34" charset="0"/>
              </a:rPr>
              <a:t>Learn how to recognize your own range of implicit biases.</a:t>
            </a:r>
          </a:p>
          <a:p>
            <a:pPr lvl="1">
              <a:buFont typeface="Wingdings" pitchFamily="2" charset="2"/>
              <a:buChar char="§"/>
            </a:pPr>
            <a:r>
              <a:rPr lang="en-US" b="1" dirty="0">
                <a:latin typeface="Calibri" panose="020F0502020204030204" pitchFamily="34" charset="0"/>
                <a:cs typeface="Calibri" panose="020F0502020204030204" pitchFamily="34" charset="0"/>
              </a:rPr>
              <a:t>Raise awareness of implicit bias in your workplace.</a:t>
            </a:r>
          </a:p>
          <a:p>
            <a:pPr lvl="1">
              <a:buFont typeface="Wingdings" pitchFamily="2" charset="2"/>
              <a:buChar char="§"/>
            </a:pPr>
            <a:r>
              <a:rPr lang="en-US" b="1" dirty="0">
                <a:latin typeface="Calibri" panose="020F0502020204030204" pitchFamily="34" charset="0"/>
                <a:cs typeface="Calibri" panose="020F0502020204030204" pitchFamily="34" charset="0"/>
              </a:rPr>
              <a:t>Practice intentional decision-making </a:t>
            </a:r>
          </a:p>
          <a:p>
            <a:pPr lvl="1">
              <a:buFont typeface="Wingdings" pitchFamily="2" charset="2"/>
              <a:buChar char="§"/>
            </a:pPr>
            <a:r>
              <a:rPr lang="en-US" b="1" dirty="0">
                <a:latin typeface="Calibri" panose="020F0502020204030204" pitchFamily="34" charset="0"/>
                <a:cs typeface="Calibri" panose="020F0502020204030204" pitchFamily="34" charset="0"/>
              </a:rPr>
              <a:t>Encourage Inclusion</a:t>
            </a:r>
          </a:p>
          <a:p>
            <a:pPr lvl="1">
              <a:buFont typeface="Wingdings" pitchFamily="2" charset="2"/>
              <a:buChar char="§"/>
            </a:pPr>
            <a:r>
              <a:rPr lang="en-US" b="1" dirty="0">
                <a:latin typeface="Calibri" panose="020F0502020204030204" pitchFamily="34" charset="0"/>
                <a:cs typeface="Calibri" panose="020F0502020204030204" pitchFamily="34" charset="0"/>
              </a:rPr>
              <a:t>Be an informed upstander</a:t>
            </a:r>
          </a:p>
          <a:p>
            <a:pPr lvl="1">
              <a:buFont typeface="Wingdings" pitchFamily="2" charset="2"/>
              <a:buChar char="§"/>
            </a:pPr>
            <a:r>
              <a:rPr lang="en-US" b="1" dirty="0">
                <a:latin typeface="Calibri" panose="020F0502020204030204" pitchFamily="34" charset="0"/>
                <a:cs typeface="Calibri" panose="020F0502020204030204" pitchFamily="34" charset="0"/>
              </a:rPr>
              <a:t>Generates learning necessary to enact fair and inclusive policies and practices.</a:t>
            </a:r>
          </a:p>
          <a:p>
            <a:pPr lvl="1">
              <a:buFont typeface="Wingdings" pitchFamily="2" charset="2"/>
              <a:buChar char="§"/>
            </a:pPr>
            <a:endParaRPr lang="en-US" b="1" dirty="0">
              <a:latin typeface="Calibri" panose="020F0502020204030204" pitchFamily="34" charset="0"/>
              <a:cs typeface="Calibri" panose="020F0502020204030204" pitchFamily="34" charset="0"/>
            </a:endParaRPr>
          </a:p>
          <a:p>
            <a:pPr marL="0" indent="0">
              <a:buNone/>
            </a:pPr>
            <a:endParaRPr lang="en-US" sz="6000" b="1" dirty="0"/>
          </a:p>
          <a:p>
            <a:endParaRPr lang="en-US" sz="2000" dirty="0"/>
          </a:p>
        </p:txBody>
      </p:sp>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6976F-0AFE-9548-AE8B-77F66FB44216}"/>
              </a:ext>
            </a:extLst>
          </p:cNvPr>
          <p:cNvSpPr>
            <a:spLocks noGrp="1"/>
          </p:cNvSpPr>
          <p:nvPr>
            <p:ph type="title"/>
          </p:nvPr>
        </p:nvSpPr>
        <p:spPr>
          <a:xfrm>
            <a:off x="838200" y="-277792"/>
            <a:ext cx="10515600" cy="92598"/>
          </a:xfrm>
        </p:spPr>
        <p:txBody>
          <a:bodyPr>
            <a:normAutofit fontScale="90000"/>
          </a:bodyPr>
          <a:lstStyle/>
          <a:p>
            <a:endParaRPr lang="en-US" dirty="0"/>
          </a:p>
        </p:txBody>
      </p:sp>
    </p:spTree>
    <p:extLst>
      <p:ext uri="{BB962C8B-B14F-4D97-AF65-F5344CB8AC3E}">
        <p14:creationId xmlns:p14="http://schemas.microsoft.com/office/powerpoint/2010/main" val="89174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64AD-08D2-894B-A49F-76207FCC0B14}"/>
              </a:ext>
            </a:extLst>
          </p:cNvPr>
          <p:cNvSpPr>
            <a:spLocks noGrp="1"/>
          </p:cNvSpPr>
          <p:nvPr>
            <p:ph type="title"/>
          </p:nvPr>
        </p:nvSpPr>
        <p:spPr>
          <a:xfrm>
            <a:off x="838200" y="365126"/>
            <a:ext cx="10515600" cy="756104"/>
          </a:xfrm>
        </p:spPr>
        <p:txBody>
          <a:bodyPr/>
          <a:lstStyle/>
          <a:p>
            <a:r>
              <a:rPr lang="en-US" b="1" dirty="0">
                <a:latin typeface="Calibri" panose="020F0502020204030204" pitchFamily="34" charset="0"/>
                <a:cs typeface="Calibri" panose="020F0502020204030204" pitchFamily="34" charset="0"/>
              </a:rPr>
              <a:t>Stereotype Threat</a:t>
            </a:r>
          </a:p>
        </p:txBody>
      </p:sp>
      <p:sp>
        <p:nvSpPr>
          <p:cNvPr id="3" name="Content Placeholder 2">
            <a:extLst>
              <a:ext uri="{FF2B5EF4-FFF2-40B4-BE49-F238E27FC236}">
                <a16:creationId xmlns:a16="http://schemas.microsoft.com/office/drawing/2014/main" id="{58D80EF3-B6D8-3A4F-B460-7AB129A527E4}"/>
              </a:ext>
            </a:extLst>
          </p:cNvPr>
          <p:cNvSpPr>
            <a:spLocks noGrp="1"/>
          </p:cNvSpPr>
          <p:nvPr>
            <p:ph idx="1"/>
          </p:nvPr>
        </p:nvSpPr>
        <p:spPr>
          <a:xfrm>
            <a:off x="838200" y="1121230"/>
            <a:ext cx="10515600" cy="2046513"/>
          </a:xfrm>
        </p:spPr>
        <p:txBody>
          <a:bodyPr>
            <a:normAutofit/>
          </a:bodyPr>
          <a:lstStyle/>
          <a:p>
            <a:pPr marL="0" indent="0">
              <a:buNone/>
            </a:pPr>
            <a:r>
              <a:rPr lang="en-US" dirty="0"/>
              <a:t>Stereotype threat is defined as a “</a:t>
            </a:r>
            <a:r>
              <a:rPr lang="en-US" b="1" dirty="0"/>
              <a:t>socially premised psychological threat that arises when one is in a situation or doing something for which a negative stereotype about one's group applies</a:t>
            </a:r>
            <a:r>
              <a:rPr lang="en-US" dirty="0"/>
              <a:t>” (Steele &amp; Aronson, 1995).</a:t>
            </a:r>
          </a:p>
          <a:p>
            <a:endParaRPr lang="en-US" dirty="0"/>
          </a:p>
        </p:txBody>
      </p:sp>
      <p:sp>
        <p:nvSpPr>
          <p:cNvPr id="7" name="Rectangle 1">
            <a:extLst>
              <a:ext uri="{FF2B5EF4-FFF2-40B4-BE49-F238E27FC236}">
                <a16:creationId xmlns:a16="http://schemas.microsoft.com/office/drawing/2014/main" id="{99FFF756-4665-E14B-8995-DADA7148BCAD}"/>
              </a:ext>
            </a:extLst>
          </p:cNvPr>
          <p:cNvSpPr>
            <a:spLocks noChangeArrowheads="1"/>
          </p:cNvSpPr>
          <p:nvPr/>
        </p:nvSpPr>
        <p:spPr bwMode="auto">
          <a:xfrm>
            <a:off x="0" y="-10181450"/>
            <a:ext cx="5454033" cy="2808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592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500" b="0" i="0" u="none" strike="noStrike" cap="none" normalizeH="0" baseline="0" dirty="0">
                <a:ln>
                  <a:noFill/>
                </a:ln>
                <a:solidFill>
                  <a:schemeClr val="tx1"/>
                </a:solidFill>
                <a:effectLst/>
                <a:latin typeface="Arial" panose="020B0604020202020204" pitchFamily="34" charset="0"/>
                <a:hlinkClick r:id="rId2" tooltip="PDF] Stereotype Threat Deconstructed | Semantic Scholar"/>
              </a:rPr>
              <a:t>     </a:t>
            </a:r>
            <a:endParaRPr kumimoji="0" lang="en-US" altLang="en-US" sz="1800" b="0" i="0" u="none" strike="noStrike" cap="none" normalizeH="0" baseline="0" dirty="0">
              <a:ln>
                <a:noFill/>
              </a:ln>
              <a:solidFill>
                <a:schemeClr val="tx1"/>
              </a:solidFill>
              <a:effectLst/>
              <a:latin typeface="Arial" panose="020B0604020202020204" pitchFamily="34" charset="0"/>
              <a:hlinkClick r:id="rId2" tooltip="PDF] Stereotype Threat Deconstructed | Semantic Scho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tooltip="PDF] Stereotype Threat Deconstructed | Semantic Scholar"/>
              </a:rPr>
              <a:t>Semantic Scholar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2" descr="PDF] Stereotype Threat Deconstructed | Semantic Scholar">
            <a:hlinkClick r:id="rId3"/>
            <a:extLst>
              <a:ext uri="{FF2B5EF4-FFF2-40B4-BE49-F238E27FC236}">
                <a16:creationId xmlns:a16="http://schemas.microsoft.com/office/drawing/2014/main" id="{3150F841-4C6D-944A-93FF-323ADE6EE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00" y="3287487"/>
            <a:ext cx="5533571" cy="34725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hlinkClick r:id="rId2" tooltip="PDF] Stereotype Threat Deconstructed | Semantic Scholar"/>
            <a:extLst>
              <a:ext uri="{FF2B5EF4-FFF2-40B4-BE49-F238E27FC236}">
                <a16:creationId xmlns:a16="http://schemas.microsoft.com/office/drawing/2014/main" id="{77F17EA6-BC11-9F4A-8E87-D68EF2C0C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8283634"/>
            <a:ext cx="181801" cy="1666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ereotype threat - Wikipedia">
            <a:extLst>
              <a:ext uri="{FF2B5EF4-FFF2-40B4-BE49-F238E27FC236}">
                <a16:creationId xmlns:a16="http://schemas.microsoft.com/office/drawing/2014/main" id="{DE99D650-2BE7-2D4E-BF6B-6C5E9442B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0531" y="3287487"/>
            <a:ext cx="5751469" cy="357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49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6151" name="Rectangle 7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4E4A7-2926-2C49-9E04-23583B04970B}"/>
              </a:ext>
            </a:extLst>
          </p:cNvPr>
          <p:cNvSpPr>
            <a:spLocks noGrp="1"/>
          </p:cNvSpPr>
          <p:nvPr>
            <p:ph type="title"/>
          </p:nvPr>
        </p:nvSpPr>
        <p:spPr>
          <a:xfrm>
            <a:off x="838198" y="239486"/>
            <a:ext cx="5167185" cy="1023258"/>
          </a:xfrm>
        </p:spPr>
        <p:txBody>
          <a:bodyPr>
            <a:normAutofit/>
          </a:bodyPr>
          <a:lstStyle/>
          <a:p>
            <a:r>
              <a:rPr lang="en-US" sz="4000" b="1" dirty="0">
                <a:latin typeface="Calibri" panose="020F0502020204030204" pitchFamily="34" charset="0"/>
                <a:cs typeface="Calibri" panose="020F0502020204030204" pitchFamily="34" charset="0"/>
              </a:rPr>
              <a:t>Imposter Syndrome</a:t>
            </a:r>
          </a:p>
        </p:txBody>
      </p:sp>
      <p:sp>
        <p:nvSpPr>
          <p:cNvPr id="3" name="Content Placeholder 2">
            <a:extLst>
              <a:ext uri="{FF2B5EF4-FFF2-40B4-BE49-F238E27FC236}">
                <a16:creationId xmlns:a16="http://schemas.microsoft.com/office/drawing/2014/main" id="{B206654B-9C14-5846-97AC-08439BF4744E}"/>
              </a:ext>
            </a:extLst>
          </p:cNvPr>
          <p:cNvSpPr>
            <a:spLocks noGrp="1"/>
          </p:cNvSpPr>
          <p:nvPr>
            <p:ph idx="1"/>
          </p:nvPr>
        </p:nvSpPr>
        <p:spPr>
          <a:xfrm>
            <a:off x="6186619" y="547815"/>
            <a:ext cx="5178960" cy="1680519"/>
          </a:xfrm>
        </p:spPr>
        <p:txBody>
          <a:bodyPr anchor="ct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effectLst/>
                <a:latin typeface="Arial" panose="020B0604020202020204" pitchFamily="34" charset="0"/>
              </a:rPr>
              <a:t>          </a:t>
            </a:r>
          </a:p>
        </p:txBody>
      </p:sp>
      <p:pic>
        <p:nvPicPr>
          <p:cNvPr id="6149" name="Picture 5" descr="How Impostor Syndrome Is Holding You and Your Business Back">
            <a:extLst>
              <a:ext uri="{FF2B5EF4-FFF2-40B4-BE49-F238E27FC236}">
                <a16:creationId xmlns:a16="http://schemas.microsoft.com/office/drawing/2014/main" id="{010894DC-D889-8145-848D-CE3F760EA1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9486" y="1186544"/>
            <a:ext cx="5856513" cy="54319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9 Ways to Deal With Imposter Syndrome Before It Hinders Your Success">
            <a:hlinkClick r:id="rId4"/>
            <a:extLst>
              <a:ext uri="{FF2B5EF4-FFF2-40B4-BE49-F238E27FC236}">
                <a16:creationId xmlns:a16="http://schemas.microsoft.com/office/drawing/2014/main" id="{D108227E-73F5-9F47-A5E2-05BFCE1311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6000" y="1186542"/>
            <a:ext cx="5682342" cy="543197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hlinkClick r:id="rId6" tooltip="9 Ways to Deal With Imposter Syndrome Before It Hinders Your Success"/>
            <a:extLst>
              <a:ext uri="{FF2B5EF4-FFF2-40B4-BE49-F238E27FC236}">
                <a16:creationId xmlns:a16="http://schemas.microsoft.com/office/drawing/2014/main" id="{E4CA78BA-613E-824A-8424-5E310F2D01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481" y="6778600"/>
            <a:ext cx="257895" cy="16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5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dashHorz">
          <a:fgClr>
            <a:schemeClr val="accent1"/>
          </a:fgClr>
          <a:bgClr>
            <a:schemeClr val="bg1"/>
          </a:bgClr>
        </a:patt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5200" b="1">
                <a:latin typeface="Calibri" panose="020F0502020204030204" pitchFamily="34" charset="0"/>
                <a:cs typeface="Calibri" panose="020F0502020204030204" pitchFamily="34" charset="0"/>
              </a:rPr>
              <a:t>Unwritten rules</a:t>
            </a:r>
          </a:p>
        </p:txBody>
      </p:sp>
      <p:graphicFrame>
        <p:nvGraphicFramePr>
          <p:cNvPr id="5" name="Content Placeholder 2">
            <a:extLst>
              <a:ext uri="{FF2B5EF4-FFF2-40B4-BE49-F238E27FC236}">
                <a16:creationId xmlns:a16="http://schemas.microsoft.com/office/drawing/2014/main" id="{EB32B03C-65A9-4892-A17B-145854CEA829}"/>
              </a:ext>
            </a:extLst>
          </p:cNvPr>
          <p:cNvGraphicFramePr>
            <a:graphicFrameLocks noGrp="1"/>
          </p:cNvGraphicFramePr>
          <p:nvPr>
            <p:ph idx="1"/>
            <p:extLst>
              <p:ext uri="{D42A27DB-BD31-4B8C-83A1-F6EECF244321}">
                <p14:modId xmlns:p14="http://schemas.microsoft.com/office/powerpoint/2010/main" val="420143059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77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re all just different!” How Intersectionality is Being Colonized by  White People – Thinking Race…">
            <a:hlinkClick r:id="rId2"/>
            <a:extLst>
              <a:ext uri="{FF2B5EF4-FFF2-40B4-BE49-F238E27FC236}">
                <a16:creationId xmlns:a16="http://schemas.microsoft.com/office/drawing/2014/main" id="{5BC46F79-1991-DF40-AEE3-1F9D05414C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610"/>
          <a:stretch/>
        </p:blipFill>
        <p:spPr bwMode="auto">
          <a:xfrm>
            <a:off x="0" y="0"/>
            <a:ext cx="7260771" cy="685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4" descr="Understand Social Identity to Lead in a Changing World - Center for  Creative Leadership">
            <a:hlinkClick r:id="rId4"/>
            <a:extLst>
              <a:ext uri="{FF2B5EF4-FFF2-40B4-BE49-F238E27FC236}">
                <a16:creationId xmlns:a16="http://schemas.microsoft.com/office/drawing/2014/main" id="{75F3EF78-D63B-BB47-9713-B84D6C4E3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6856" y="1"/>
            <a:ext cx="52251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45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1441</Words>
  <Application>Microsoft Macintosh PowerPoint</Application>
  <PresentationFormat>Widescreen</PresentationFormat>
  <Paragraphs>159</Paragraphs>
  <Slides>18</Slides>
  <Notes>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Arno Pro</vt:lpstr>
      <vt:lpstr>Calibri</vt:lpstr>
      <vt:lpstr>Calibri Light</vt:lpstr>
      <vt:lpstr>Wingdings</vt:lpstr>
      <vt:lpstr>Office Theme</vt:lpstr>
      <vt:lpstr>  Creating an Inclusive Culture  Biomedical Graduate Studies  Dr. Sharon M. Ravitch August 20, 2021   </vt:lpstr>
      <vt:lpstr>Challenges for Individuals from Underrepresented/ Marginalized Groups</vt:lpstr>
      <vt:lpstr>PowerPoint Presentation</vt:lpstr>
      <vt:lpstr>PowerPoint Presentation</vt:lpstr>
      <vt:lpstr>PowerPoint Presentation</vt:lpstr>
      <vt:lpstr>Stereotype Threat</vt:lpstr>
      <vt:lpstr>Imposter Syndrome</vt:lpstr>
      <vt:lpstr>Unwritten rules</vt:lpstr>
      <vt:lpstr>PowerPoint Presentation</vt:lpstr>
      <vt:lpstr>PowerPoint Presentation</vt:lpstr>
      <vt:lpstr>Racial and Identity-based Stress</vt:lpstr>
      <vt:lpstr>Racial Stress,  Racial Suppression,  Racial Fatigue</vt:lpstr>
      <vt:lpstr>PowerPoint Presentation</vt:lpstr>
      <vt:lpstr>5 Reflexive Scans to Identify Your Own Invisible Logics</vt:lpstr>
      <vt:lpstr>            What supports fruitful identity &amp; equity work? </vt:lpstr>
      <vt:lpstr>PowerPoint Presentation</vt:lpstr>
      <vt:lpstr> Radical Growth Mindset</vt:lpstr>
      <vt:lpstr>Radical Growth Mindset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of this Work</dc:title>
  <dc:creator>Ravitch, Sharon M</dc:creator>
  <cp:lastModifiedBy>Ravitch, Sharon M</cp:lastModifiedBy>
  <cp:revision>37</cp:revision>
  <dcterms:created xsi:type="dcterms:W3CDTF">2020-09-01T20:50:12Z</dcterms:created>
  <dcterms:modified xsi:type="dcterms:W3CDTF">2021-08-20T12:16:34Z</dcterms:modified>
</cp:coreProperties>
</file>